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2"/>
  </p:notes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Garamond" panose="02020404030301010803" pitchFamily="18" charset="0"/>
      <p:regular r:id="rId37"/>
      <p:bold r:id="rId38"/>
      <p: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0" roundtripDataSignature="AMtx7mgEGksiMo1Necobi1fx26iOx42C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70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35665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a tito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0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788157" y="-3372686"/>
            <a:ext cx="15455852" cy="102956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30"/>
          <p:cNvGrpSpPr/>
          <p:nvPr/>
        </p:nvGrpSpPr>
        <p:grpSpPr>
          <a:xfrm>
            <a:off x="-16942" y="-2"/>
            <a:ext cx="12231174" cy="6856221"/>
            <a:chOff x="-2" y="-1"/>
            <a:chExt cx="12231172" cy="6856220"/>
          </a:xfrm>
        </p:grpSpPr>
        <p:pic>
          <p:nvPicPr>
            <p:cNvPr id="18" name="Google Shape;18;p30" descr="Picture 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933" y="-1"/>
              <a:ext cx="12188836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9;p30"/>
            <p:cNvSpPr/>
            <p:nvPr/>
          </p:nvSpPr>
          <p:spPr>
            <a:xfrm>
              <a:off x="2345267" y="1540930"/>
              <a:ext cx="7543809" cy="3835406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0" name="Google Shape;20;p30" descr="Picture 1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47609"/>
              <a:ext cx="2478031" cy="6126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1;p30" descr="Picture 1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753139" y="3147609"/>
              <a:ext cx="2478031" cy="6126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" name="Google Shape;22;p30"/>
          <p:cNvSpPr txBox="1">
            <a:spLocks noGrp="1"/>
          </p:cNvSpPr>
          <p:nvPr>
            <p:ph type="title"/>
          </p:nvPr>
        </p:nvSpPr>
        <p:spPr>
          <a:xfrm>
            <a:off x="2692398" y="1871129"/>
            <a:ext cx="6815671" cy="1515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Garamond"/>
              <a:buNone/>
              <a:defRPr sz="5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0"/>
          <p:cNvSpPr txBox="1">
            <a:spLocks noGrp="1"/>
          </p:cNvSpPr>
          <p:nvPr>
            <p:ph type="body" idx="1"/>
          </p:nvPr>
        </p:nvSpPr>
        <p:spPr>
          <a:xfrm>
            <a:off x="2692398" y="3657596"/>
            <a:ext cx="6815671" cy="1320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Garamond"/>
              <a:buNone/>
              <a:defRPr sz="2100">
                <a:solidFill>
                  <a:srgbClr val="000000"/>
                </a:solidFill>
              </a:defRPr>
            </a:lvl1pPr>
            <a:lvl2pPr marL="914400" lvl="1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Garamond"/>
              <a:buNone/>
              <a:defRPr sz="2100">
                <a:solidFill>
                  <a:srgbClr val="000000"/>
                </a:solidFill>
              </a:defRPr>
            </a:lvl2pPr>
            <a:lvl3pPr marL="1371600" lvl="2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Garamond"/>
              <a:buNone/>
              <a:defRPr sz="2100">
                <a:solidFill>
                  <a:srgbClr val="000000"/>
                </a:solidFill>
              </a:defRPr>
            </a:lvl3pPr>
            <a:lvl4pPr marL="1828800" lvl="3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Garamond"/>
              <a:buNone/>
              <a:defRPr sz="2100">
                <a:solidFill>
                  <a:srgbClr val="000000"/>
                </a:solidFill>
              </a:defRPr>
            </a:lvl4pPr>
            <a:lvl5pPr marL="2286000" lvl="4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Garamond"/>
              <a:buNone/>
              <a:defRPr sz="2100"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24" name="Google Shape;24;p30"/>
          <p:cNvCxnSpPr/>
          <p:nvPr/>
        </p:nvCxnSpPr>
        <p:spPr>
          <a:xfrm>
            <a:off x="2692399" y="3522131"/>
            <a:ext cx="6815668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30"/>
          <p:cNvSpPr txBox="1">
            <a:spLocks noGrp="1"/>
          </p:cNvSpPr>
          <p:nvPr>
            <p:ph type="sldNum" idx="12"/>
          </p:nvPr>
        </p:nvSpPr>
        <p:spPr>
          <a:xfrm>
            <a:off x="9284869" y="5055445"/>
            <a:ext cx="223199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magine con didascalia">
  <p:cSld name="Immagine con didascalia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39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05" name="Google Shape;105;p39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Google Shape;106;p39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07" name="Google Shape;107;p39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39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9" name="Google Shape;109;p39"/>
          <p:cNvSpPr txBox="1">
            <a:spLocks noGrp="1"/>
          </p:cNvSpPr>
          <p:nvPr>
            <p:ph type="title"/>
          </p:nvPr>
        </p:nvSpPr>
        <p:spPr>
          <a:xfrm>
            <a:off x="1295399" y="1883829"/>
            <a:ext cx="6241816" cy="1371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aramond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39"/>
          <p:cNvSpPr>
            <a:spLocks noGrp="1"/>
          </p:cNvSpPr>
          <p:nvPr>
            <p:ph type="pic" idx="2"/>
          </p:nvPr>
        </p:nvSpPr>
        <p:spPr>
          <a:xfrm>
            <a:off x="8094829" y="1041400"/>
            <a:ext cx="3063352" cy="4775200"/>
          </a:xfrm>
          <a:prstGeom prst="rect">
            <a:avLst/>
          </a:prstGeom>
          <a:noFill/>
          <a:ln w="57150" cap="flat" cmpd="sng">
            <a:solidFill>
              <a:srgbClr val="80808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1" name="Google Shape;111;p39"/>
          <p:cNvSpPr txBox="1">
            <a:spLocks noGrp="1"/>
          </p:cNvSpPr>
          <p:nvPr>
            <p:ph type="body" idx="1"/>
          </p:nvPr>
        </p:nvSpPr>
        <p:spPr>
          <a:xfrm>
            <a:off x="1295399" y="3255431"/>
            <a:ext cx="6241816" cy="1828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Garamond"/>
              <a:buNone/>
              <a:defRPr sz="1800"/>
            </a:lvl1pPr>
            <a:lvl2pPr marL="914400" lvl="1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Garamond"/>
              <a:buNone/>
              <a:defRPr sz="1800"/>
            </a:lvl2pPr>
            <a:lvl3pPr marL="1371600" lvl="2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Garamond"/>
              <a:buNone/>
              <a:defRPr sz="1800"/>
            </a:lvl3pPr>
            <a:lvl4pPr marL="1828800" lvl="3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Garamond"/>
              <a:buNone/>
              <a:defRPr sz="1800"/>
            </a:lvl4pPr>
            <a:lvl5pPr marL="2286000" lvl="4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Garamond"/>
              <a:buNone/>
              <a:defRPr sz="1800"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39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mmagine panoramica con didascalia">
  <p:cSld name="Immagine panoramica con didascalia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0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15" name="Google Shape;115;p40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40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17" name="Google Shape;117;p40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40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40"/>
          <p:cNvSpPr txBox="1">
            <a:spLocks noGrp="1"/>
          </p:cNvSpPr>
          <p:nvPr>
            <p:ph type="title"/>
          </p:nvPr>
        </p:nvSpPr>
        <p:spPr>
          <a:xfrm>
            <a:off x="1295400" y="4815413"/>
            <a:ext cx="9609668" cy="566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40"/>
          <p:cNvSpPr>
            <a:spLocks noGrp="1"/>
          </p:cNvSpPr>
          <p:nvPr>
            <p:ph type="pic" idx="2"/>
          </p:nvPr>
        </p:nvSpPr>
        <p:spPr>
          <a:xfrm>
            <a:off x="1041424" y="1041399"/>
            <a:ext cx="10105977" cy="3335869"/>
          </a:xfrm>
          <a:prstGeom prst="rect">
            <a:avLst/>
          </a:prstGeom>
          <a:noFill/>
          <a:ln w="57150" cap="flat" cmpd="sng">
            <a:solidFill>
              <a:srgbClr val="80808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1" name="Google Shape;121;p40"/>
          <p:cNvSpPr txBox="1">
            <a:spLocks noGrp="1"/>
          </p:cNvSpPr>
          <p:nvPr>
            <p:ph type="body" idx="1"/>
          </p:nvPr>
        </p:nvSpPr>
        <p:spPr>
          <a:xfrm>
            <a:off x="1295400" y="5382152"/>
            <a:ext cx="9609668" cy="493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Garamond"/>
              <a:buNone/>
              <a:defRPr sz="1400"/>
            </a:lvl1pPr>
            <a:lvl2pPr marL="914400" lvl="1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Garamond"/>
              <a:buNone/>
              <a:defRPr sz="1400"/>
            </a:lvl2pPr>
            <a:lvl3pPr marL="1371600" lvl="2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Garamond"/>
              <a:buNone/>
              <a:defRPr sz="1400"/>
            </a:lvl3pPr>
            <a:lvl4pPr marL="1828800" lvl="3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Garamond"/>
              <a:buNone/>
              <a:defRPr sz="1400"/>
            </a:lvl4pPr>
            <a:lvl5pPr marL="2286000" lvl="4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Garamond"/>
              <a:buNone/>
              <a:defRPr sz="1400"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40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itazione con didascalia">
  <p:cSld name="Citazione con didascalia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41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25" name="Google Shape;125;p41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" name="Google Shape;126;p41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27" name="Google Shape;127;p41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Google Shape;128;p41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41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1" cy="2370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None/>
              <a:defRPr sz="3200">
                <a:solidFill>
                  <a:srgbClr val="000000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41"/>
          <p:cNvSpPr txBox="1">
            <a:spLocks noGrp="1"/>
          </p:cNvSpPr>
          <p:nvPr>
            <p:ph type="body" idx="1"/>
          </p:nvPr>
        </p:nvSpPr>
        <p:spPr>
          <a:xfrm>
            <a:off x="1674809" y="3352800"/>
            <a:ext cx="8839207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Garamond"/>
              <a:buNone/>
              <a:defRPr sz="2000"/>
            </a:lvl1pPr>
            <a:lvl2pPr marL="914400" lvl="1" indent="-22860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Garamond"/>
              <a:buNone/>
              <a:defRPr sz="2000"/>
            </a:lvl2pPr>
            <a:lvl3pPr marL="1371600" lvl="2" indent="-22860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Garamond"/>
              <a:buNone/>
              <a:defRPr sz="2000"/>
            </a:lvl3pPr>
            <a:lvl4pPr marL="1828800" lvl="3" indent="-22860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Garamond"/>
              <a:buNone/>
              <a:defRPr sz="2000"/>
            </a:lvl4pPr>
            <a:lvl5pPr marL="2286000" lvl="4" indent="-22860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Garamond"/>
              <a:buNone/>
              <a:defRPr sz="2000"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41"/>
          <p:cNvSpPr txBox="1">
            <a:spLocks noGrp="1"/>
          </p:cNvSpPr>
          <p:nvPr>
            <p:ph type="body" idx="2"/>
          </p:nvPr>
        </p:nvSpPr>
        <p:spPr>
          <a:xfrm>
            <a:off x="1295399" y="4343398"/>
            <a:ext cx="9609671" cy="15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41"/>
          <p:cNvSpPr txBox="1"/>
          <p:nvPr/>
        </p:nvSpPr>
        <p:spPr>
          <a:xfrm>
            <a:off x="907731" y="555129"/>
            <a:ext cx="518162" cy="1234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Garamond"/>
              <a:buNone/>
            </a:pPr>
            <a:r>
              <a:rPr lang="en-US" sz="8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33" name="Google Shape;133;p41"/>
          <p:cNvSpPr txBox="1"/>
          <p:nvPr/>
        </p:nvSpPr>
        <p:spPr>
          <a:xfrm>
            <a:off x="10645985" y="2503037"/>
            <a:ext cx="518162" cy="1234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Garamond"/>
              <a:buNone/>
            </a:pPr>
            <a:r>
              <a:rPr lang="en-US" sz="8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34" name="Google Shape;134;p41"/>
          <p:cNvCxnSpPr/>
          <p:nvPr/>
        </p:nvCxnSpPr>
        <p:spPr>
          <a:xfrm>
            <a:off x="1396169" y="4140198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" name="Google Shape;135;p41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cheda nome">
  <p:cSld name="Scheda nome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oogle Shape;137;p42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38" name="Google Shape;138;p42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9" name="Google Shape;139;p42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40" name="Google Shape;140;p42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141;p42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2" name="Google Shape;142;p42"/>
          <p:cNvSpPr txBox="1">
            <a:spLocks noGrp="1"/>
          </p:cNvSpPr>
          <p:nvPr>
            <p:ph type="title"/>
          </p:nvPr>
        </p:nvSpPr>
        <p:spPr>
          <a:xfrm>
            <a:off x="1295402" y="3308579"/>
            <a:ext cx="9609668" cy="1468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42"/>
          <p:cNvSpPr txBox="1">
            <a:spLocks noGrp="1"/>
          </p:cNvSpPr>
          <p:nvPr>
            <p:ph type="body" idx="1"/>
          </p:nvPr>
        </p:nvSpPr>
        <p:spPr>
          <a:xfrm>
            <a:off x="1295400" y="4777380"/>
            <a:ext cx="9609671" cy="860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42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cheda nome citazione">
  <p:cSld name="Scheda nome citazione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43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47" name="Google Shape;147;p43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8" name="Google Shape;148;p43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49" name="Google Shape;149;p43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43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43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1" cy="2243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None/>
              <a:defRPr sz="3200">
                <a:solidFill>
                  <a:srgbClr val="000000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43"/>
          <p:cNvSpPr txBox="1">
            <a:spLocks noGrp="1"/>
          </p:cNvSpPr>
          <p:nvPr>
            <p:ph type="body" idx="1"/>
          </p:nvPr>
        </p:nvSpPr>
        <p:spPr>
          <a:xfrm>
            <a:off x="1295400" y="3639310"/>
            <a:ext cx="9609671" cy="88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43"/>
          <p:cNvSpPr txBox="1">
            <a:spLocks noGrp="1"/>
          </p:cNvSpPr>
          <p:nvPr>
            <p:ph type="body" idx="2"/>
          </p:nvPr>
        </p:nvSpPr>
        <p:spPr>
          <a:xfrm>
            <a:off x="1295398" y="4529666"/>
            <a:ext cx="9609674" cy="1346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43"/>
          <p:cNvSpPr txBox="1"/>
          <p:nvPr/>
        </p:nvSpPr>
        <p:spPr>
          <a:xfrm>
            <a:off x="907731" y="555129"/>
            <a:ext cx="518162" cy="1234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Garamond"/>
              <a:buNone/>
            </a:pPr>
            <a:r>
              <a:rPr lang="en-US" sz="8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55" name="Google Shape;155;p43"/>
          <p:cNvSpPr txBox="1"/>
          <p:nvPr/>
        </p:nvSpPr>
        <p:spPr>
          <a:xfrm>
            <a:off x="10645985" y="2274429"/>
            <a:ext cx="518162" cy="1234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Garamond"/>
              <a:buNone/>
            </a:pPr>
            <a:r>
              <a:rPr lang="en-US" sz="8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56" name="Google Shape;156;p43"/>
          <p:cNvCxnSpPr/>
          <p:nvPr/>
        </p:nvCxnSpPr>
        <p:spPr>
          <a:xfrm>
            <a:off x="1396169" y="3429000"/>
            <a:ext cx="9407299" cy="0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7" name="Google Shape;157;p43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o o falso">
  <p:cSld name="Vero o falso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44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160" name="Google Shape;160;p44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" name="Google Shape;161;p44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162" name="Google Shape;162;p44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3" name="Google Shape;163;p44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4" name="Google Shape;164;p44"/>
          <p:cNvSpPr txBox="1">
            <a:spLocks noGrp="1"/>
          </p:cNvSpPr>
          <p:nvPr>
            <p:ph type="title"/>
          </p:nvPr>
        </p:nvSpPr>
        <p:spPr>
          <a:xfrm>
            <a:off x="1295400" y="982132"/>
            <a:ext cx="9609668" cy="2243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44"/>
          <p:cNvSpPr txBox="1">
            <a:spLocks noGrp="1"/>
          </p:cNvSpPr>
          <p:nvPr>
            <p:ph type="body" idx="1"/>
          </p:nvPr>
        </p:nvSpPr>
        <p:spPr>
          <a:xfrm>
            <a:off x="1295400" y="3630167"/>
            <a:ext cx="9609671" cy="841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  <a:defRPr sz="28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  <a:defRPr sz="2800"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  <a:defRPr sz="2800"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  <a:defRPr sz="2800"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None/>
              <a:defRPr sz="2800"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4"/>
          <p:cNvSpPr txBox="1">
            <a:spLocks noGrp="1"/>
          </p:cNvSpPr>
          <p:nvPr>
            <p:ph type="body" idx="2"/>
          </p:nvPr>
        </p:nvSpPr>
        <p:spPr>
          <a:xfrm>
            <a:off x="1295400" y="4470398"/>
            <a:ext cx="9609671" cy="1405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167" name="Google Shape;167;p44"/>
          <p:cNvCxnSpPr/>
          <p:nvPr/>
        </p:nvCxnSpPr>
        <p:spPr>
          <a:xfrm>
            <a:off x="1396169" y="3429000"/>
            <a:ext cx="9407299" cy="0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8" name="Google Shape;168;p44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olo e contenuto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1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616877" y="-4352088"/>
            <a:ext cx="16853516" cy="112267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oogle Shape;28;p31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9" name="Google Shape;29;p31" descr="Picture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Google Shape;30;p31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31" name="Google Shape;31;p31" descr="Picture 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2;p31" descr="Picture 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33" name="Google Shape;33;p31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1295400" y="2556929"/>
            <a:ext cx="9601198" cy="3318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olo e sottotitolo">
  <p:cSld name="Titolo e sottotitolo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32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79388" y="-751287"/>
            <a:ext cx="12550948" cy="83606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Google Shape;39;p32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40" name="Google Shape;40;p32" descr="Picture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41;p32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42" name="Google Shape;42;p32" descr="Picture 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3;p32" descr="Picture 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" name="Google Shape;44;p32"/>
          <p:cNvSpPr txBox="1">
            <a:spLocks noGrp="1"/>
          </p:cNvSpPr>
          <p:nvPr>
            <p:ph type="title"/>
          </p:nvPr>
        </p:nvSpPr>
        <p:spPr>
          <a:xfrm>
            <a:off x="1303867" y="982132"/>
            <a:ext cx="9592734" cy="2954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1"/>
          </p:nvPr>
        </p:nvSpPr>
        <p:spPr>
          <a:xfrm>
            <a:off x="1303867" y="4343398"/>
            <a:ext cx="9592734" cy="15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1pPr>
            <a:lvl2pPr marL="914400" lvl="1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2pPr>
            <a:lvl3pPr marL="1371600" lvl="2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3pPr>
            <a:lvl4pPr marL="1828800" lvl="3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4pPr>
            <a:lvl5pPr marL="2286000" lvl="4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Garamond"/>
              <a:buNone/>
              <a:defRPr sz="2000"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46" name="Google Shape;46;p32"/>
          <p:cNvCxnSpPr/>
          <p:nvPr/>
        </p:nvCxnSpPr>
        <p:spPr>
          <a:xfrm>
            <a:off x="1396169" y="4140198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32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fronto">
  <p:cSld name="Confront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33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364063" y="-3582183"/>
            <a:ext cx="15661251" cy="10432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" name="Google Shape;50;p33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51" name="Google Shape;51;p33" descr="Picture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" name="Google Shape;52;p33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53" name="Google Shape;53;p33" descr="Picture 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33" descr="Picture 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" name="Google Shape;55;p33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Garamond"/>
              <a:buNone/>
              <a:defRPr sz="2800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Garamond"/>
              <a:buNone/>
              <a:defRPr sz="2800">
                <a:solidFill>
                  <a:schemeClr val="accen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Garamond"/>
              <a:buNone/>
              <a:defRPr sz="2800">
                <a:solidFill>
                  <a:schemeClr val="accen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Garamond"/>
              <a:buNone/>
              <a:defRPr sz="2800">
                <a:solidFill>
                  <a:schemeClr val="accen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Garamond"/>
              <a:buNone/>
              <a:defRPr sz="2800">
                <a:solidFill>
                  <a:schemeClr val="accent1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body" idx="2"/>
          </p:nvPr>
        </p:nvSpPr>
        <p:spPr>
          <a:xfrm>
            <a:off x="6180668" y="2658533"/>
            <a:ext cx="4718309" cy="576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58" name="Google Shape;58;p33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9" name="Google Shape;59;p33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uto con didascalia">
  <p:cSld name="Contenuto con didascalia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34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934985" y="-3284760"/>
            <a:ext cx="15253696" cy="101610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34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63" name="Google Shape;63;p34" descr="Picture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" name="Google Shape;64;p34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65" name="Google Shape;65;p34" descr="Picture 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Google Shape;66;p34" descr="Picture 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" name="Google Shape;67;p34"/>
          <p:cNvSpPr txBox="1">
            <a:spLocks noGrp="1"/>
          </p:cNvSpPr>
          <p:nvPr>
            <p:ph type="title"/>
          </p:nvPr>
        </p:nvSpPr>
        <p:spPr>
          <a:xfrm>
            <a:off x="1293811" y="1388534"/>
            <a:ext cx="3718455" cy="1371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5418668" y="982131"/>
            <a:ext cx="5469469" cy="4893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body" idx="2"/>
          </p:nvPr>
        </p:nvSpPr>
        <p:spPr>
          <a:xfrm>
            <a:off x="1293811" y="3031064"/>
            <a:ext cx="3718455" cy="2438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70" name="Google Shape;70;p34"/>
          <p:cNvCxnSpPr/>
          <p:nvPr/>
        </p:nvCxnSpPr>
        <p:spPr>
          <a:xfrm>
            <a:off x="1396169" y="2912533"/>
            <a:ext cx="3514500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uota">
  <p:cSld name="Vuota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3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74" name="Google Shape;74;p35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3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76" name="Google Shape;76;p35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35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" name="Google Shape;78;p35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ue contenuti">
  <p:cSld name="Due contenuti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36" descr="pastel-color-background-dressmaker-designer-desk-handcraft-accessories-threads-roll-scissors_73529-3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173797" y="-3610863"/>
            <a:ext cx="15747362" cy="104898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" name="Google Shape;81;p36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82" name="Google Shape;82;p36" descr="Picture 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" name="Google Shape;83;p36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84" name="Google Shape;84;p36" descr="Picture 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Google Shape;85;p36" descr="Picture 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86" name="Google Shape;86;p36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" name="Google Shape;87;p36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6"/>
          <p:cNvSpPr txBox="1">
            <a:spLocks noGrp="1"/>
          </p:cNvSpPr>
          <p:nvPr>
            <p:ph type="body" idx="1"/>
          </p:nvPr>
        </p:nvSpPr>
        <p:spPr>
          <a:xfrm>
            <a:off x="1298447" y="2560320"/>
            <a:ext cx="4718307" cy="331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1pPr>
            <a:lvl2pPr marL="914400" lvl="1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marL="1371600" lvl="2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marL="1828800" lvl="3" indent="-360044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marL="2286000" lvl="4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36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ntestazione sezione">
  <p:cSld name="Intestazione sezion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37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92" name="Google Shape;92;p37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37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94" name="Google Shape;94;p37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37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6" name="Google Shape;96;p37"/>
          <p:cNvSpPr txBox="1">
            <a:spLocks noGrp="1"/>
          </p:cNvSpPr>
          <p:nvPr>
            <p:ph type="title"/>
          </p:nvPr>
        </p:nvSpPr>
        <p:spPr>
          <a:xfrm>
            <a:off x="2015069" y="1752606"/>
            <a:ext cx="8158689" cy="1822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7"/>
          <p:cNvSpPr txBox="1">
            <a:spLocks noGrp="1"/>
          </p:cNvSpPr>
          <p:nvPr>
            <p:ph type="body" idx="1"/>
          </p:nvPr>
        </p:nvSpPr>
        <p:spPr>
          <a:xfrm>
            <a:off x="2015064" y="3846050"/>
            <a:ext cx="8158695" cy="954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1pPr>
            <a:lvl2pPr marL="914400" lvl="1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Garamond"/>
              <a:buNone/>
              <a:defRPr>
                <a:solidFill>
                  <a:srgbClr val="000000"/>
                </a:solidFill>
              </a:defRPr>
            </a:lvl5pPr>
            <a:lvl6pPr marL="2743200" lvl="5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marL="3200400" lvl="6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marL="3657600" lvl="7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marL="4114800" lvl="8" indent="-36004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9pPr>
          </a:lstStyle>
          <a:p>
            <a:endParaRPr/>
          </a:p>
        </p:txBody>
      </p:sp>
      <p:cxnSp>
        <p:nvCxnSpPr>
          <p:cNvPr id="98" name="Google Shape;98;p37"/>
          <p:cNvCxnSpPr/>
          <p:nvPr/>
        </p:nvCxnSpPr>
        <p:spPr>
          <a:xfrm>
            <a:off x="2012721" y="3710585"/>
            <a:ext cx="8163386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" name="Google Shape;99;p37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>
  <p:cSld name="Solo titolo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8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8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29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7" name="Google Shape;7;p29" descr="Picture 7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Google Shape;8;p29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9" name="Google Shape;9;p29" descr="Picture 9"/>
            <p:cNvPicPr preferRelativeResize="0"/>
            <p:nvPr/>
          </p:nvPicPr>
          <p:blipFill rotWithShape="1">
            <a:blip r:embed="rId18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0;p29" descr="Picture 10"/>
            <p:cNvPicPr preferRelativeResize="0"/>
            <p:nvPr/>
          </p:nvPicPr>
          <p:blipFill rotWithShape="1">
            <a:blip r:embed="rId18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1" name="Google Shape;11;p29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29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sz="4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body" idx="1"/>
          </p:nvPr>
        </p:nvSpPr>
        <p:spPr>
          <a:xfrm>
            <a:off x="6805083" y="2438400"/>
            <a:ext cx="4775201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914400" marR="0" lvl="1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1371600" marR="0" lvl="2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1828800" marR="0" lvl="3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2286000" marR="0" lvl="4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2743200" marR="0" lvl="5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3200400" marR="0" lvl="6" indent="-40386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3657600" marR="0" lvl="7" indent="-40385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4114800" marR="0" lvl="8" indent="-40385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5-cover-SARTO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2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625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9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25" name="Google Shape;225;p9" descr="Picture 1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9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27" name="Google Shape;227;p9" descr="Picture 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9" descr="Picture 1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29" name="Google Shape;229;p9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30" name="Google Shape;230;p9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31" name="Google Shape;231;p9" descr="Picture 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2" name="Google Shape;232;p9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33" name="Google Shape;233;p9" descr="Picture 2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9" descr="Picture 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5" name="Google Shape;235;p9"/>
          <p:cNvSpPr txBox="1">
            <a:spLocks noGrp="1"/>
          </p:cNvSpPr>
          <p:nvPr>
            <p:ph type="title"/>
          </p:nvPr>
        </p:nvSpPr>
        <p:spPr>
          <a:xfrm>
            <a:off x="6094412" y="982131"/>
            <a:ext cx="4802189" cy="705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900"/>
              <a:buFont typeface="Garamond"/>
              <a:buNone/>
            </a:pPr>
            <a:r>
              <a:rPr lang="en-US" sz="3900" b="1">
                <a:solidFill>
                  <a:srgbClr val="942192"/>
                </a:solidFill>
              </a:rPr>
              <a:t>Attività 1 lezione 1</a:t>
            </a:r>
            <a:endParaRPr/>
          </a:p>
        </p:txBody>
      </p:sp>
      <p:sp>
        <p:nvSpPr>
          <p:cNvPr id="236" name="Google Shape;236;p9"/>
          <p:cNvSpPr/>
          <p:nvPr/>
        </p:nvSpPr>
        <p:spPr>
          <a:xfrm>
            <a:off x="1092640" y="1092196"/>
            <a:ext cx="4517014" cy="4515112"/>
          </a:xfrm>
          <a:prstGeom prst="rect">
            <a:avLst/>
          </a:prstGeom>
          <a:solidFill>
            <a:srgbClr val="FFFFFF"/>
          </a:solidFill>
          <a:ln w="57150" cap="flat" cmpd="sng">
            <a:solidFill>
              <a:srgbClr val="80808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aramond"/>
              <a:buNone/>
            </a:pPr>
            <a:endParaRPr sz="1800" b="0" i="0" u="none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37" name="Google Shape;237;p9" descr="Segnaposto contenuto 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93615" y="982132"/>
            <a:ext cx="4783669" cy="4893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8" name="Google Shape;238;p9"/>
          <p:cNvCxnSpPr/>
          <p:nvPr/>
        </p:nvCxnSpPr>
        <p:spPr>
          <a:xfrm>
            <a:off x="6094412" y="2400636"/>
            <a:ext cx="480218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9" name="Google Shape;239;p9"/>
          <p:cNvSpPr txBox="1">
            <a:spLocks noGrp="1"/>
          </p:cNvSpPr>
          <p:nvPr>
            <p:ph type="body" idx="1"/>
          </p:nvPr>
        </p:nvSpPr>
        <p:spPr>
          <a:xfrm>
            <a:off x="6094412" y="2556930"/>
            <a:ext cx="4802188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lvl="0" indent="-131445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70"/>
              <a:buChar char="•"/>
            </a:pPr>
            <a:r>
              <a:rPr lang="en-US" sz="1800" b="1"/>
              <a:t>In coppia (gruppi di due persone), fai le domande al compagno per sapere come si chiama, quanti anni ha, da dove viene, cosa fa nella vita e cosa gli piace.</a:t>
            </a:r>
            <a:endParaRPr sz="1400"/>
          </a:p>
          <a:p>
            <a:pPr marL="0" lvl="0" indent="-131445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</a:pPr>
            <a:r>
              <a:rPr lang="en-US" sz="1800" b="1"/>
              <a:t>Appunta su un quaderno le cose che ti dice il compagno.</a:t>
            </a:r>
            <a:endParaRPr sz="1400"/>
          </a:p>
          <a:p>
            <a:pPr marL="0" lvl="0" indent="-131445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70"/>
              <a:buChar char="•"/>
            </a:pPr>
            <a:r>
              <a:rPr lang="en-US" sz="1800" b="1"/>
              <a:t>Poi, racconta a tutta la classe cosa ti ha detto il compagno.</a:t>
            </a: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10"/>
              <a:buNone/>
            </a:pPr>
            <a:endParaRPr sz="1400"/>
          </a:p>
          <a:p>
            <a:pPr marL="0" lvl="0" indent="0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1600" b="1">
                <a:solidFill>
                  <a:srgbClr val="942192"/>
                </a:solidFill>
              </a:rPr>
              <a:t>Tempo di lavoro in coppia. 15 minuti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10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45" name="Google Shape;245;p10" descr="Picture 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6" name="Google Shape;246;p10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47" name="Google Shape;247;p10" descr="Picture 1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10" descr="Picture 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49" name="Google Shape;249;p10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50" name="Google Shape;250;p10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51" name="Google Shape;251;p10" descr="Picture 2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10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53" name="Google Shape;253;p10" descr="Picture 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10" descr="Picture 2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5" name="Google Shape;255;p10"/>
          <p:cNvSpPr txBox="1">
            <a:spLocks noGrp="1"/>
          </p:cNvSpPr>
          <p:nvPr>
            <p:ph type="title"/>
          </p:nvPr>
        </p:nvSpPr>
        <p:spPr>
          <a:xfrm>
            <a:off x="6094412" y="982131"/>
            <a:ext cx="4802189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700"/>
              <a:buFont typeface="Garamond"/>
              <a:buNone/>
            </a:pPr>
            <a:r>
              <a:rPr lang="en-US" sz="3700">
                <a:solidFill>
                  <a:srgbClr val="942192"/>
                </a:solidFill>
              </a:rPr>
              <a:t>Video: </a:t>
            </a:r>
            <a:r>
              <a:rPr lang="en-US" b="1"/>
              <a:t>Il sarto, i tessuti e la sartoria</a:t>
            </a:r>
            <a:endParaRPr/>
          </a:p>
        </p:txBody>
      </p:sp>
      <p:sp>
        <p:nvSpPr>
          <p:cNvPr id="256" name="Google Shape;256;p10"/>
          <p:cNvSpPr/>
          <p:nvPr/>
        </p:nvSpPr>
        <p:spPr>
          <a:xfrm>
            <a:off x="1092640" y="1092196"/>
            <a:ext cx="4517014" cy="4515112"/>
          </a:xfrm>
          <a:prstGeom prst="rect">
            <a:avLst/>
          </a:prstGeom>
          <a:solidFill>
            <a:srgbClr val="FFFFFF"/>
          </a:solidFill>
          <a:ln w="57150" cap="flat" cmpd="sng">
            <a:solidFill>
              <a:srgbClr val="80808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aramond"/>
              <a:buNone/>
            </a:pPr>
            <a:endParaRPr sz="1800" b="0" i="0" u="none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57" name="Google Shape;257;p10" descr="Graphic 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21692" y="1410208"/>
            <a:ext cx="3858782" cy="38587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8" name="Google Shape;258;p10"/>
          <p:cNvCxnSpPr/>
          <p:nvPr/>
        </p:nvCxnSpPr>
        <p:spPr>
          <a:xfrm>
            <a:off x="6094412" y="2400636"/>
            <a:ext cx="480218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9" name="Google Shape;259;p10"/>
          <p:cNvSpPr txBox="1">
            <a:spLocks noGrp="1"/>
          </p:cNvSpPr>
          <p:nvPr>
            <p:ph type="body" idx="1"/>
          </p:nvPr>
        </p:nvSpPr>
        <p:spPr>
          <a:xfrm>
            <a:off x="6094412" y="2556930"/>
            <a:ext cx="4802188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marR="0" lvl="0" indent="-2336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80"/>
              <a:buFont typeface="Arial"/>
              <a:buChar char="•"/>
            </a:pPr>
            <a:r>
              <a:rPr lang="en-US" sz="3200">
                <a:solidFill>
                  <a:srgbClr val="262626"/>
                </a:solidFill>
              </a:rPr>
              <a:t>Guardiamo il video due volte, poi rispondiamo insieme alle domande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11" descr="LEZIONE 1.m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2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900"/>
              <a:buFont typeface="Garamond"/>
              <a:buNone/>
            </a:pPr>
            <a:r>
              <a:rPr lang="en-US" sz="3900" b="1">
                <a:solidFill>
                  <a:srgbClr val="942192"/>
                </a:solidFill>
              </a:rPr>
              <a:t>In generale, di cosa parla questo video?</a:t>
            </a:r>
            <a:br>
              <a:rPr lang="en-US" sz="3900" b="1">
                <a:solidFill>
                  <a:srgbClr val="942192"/>
                </a:solidFill>
              </a:rPr>
            </a:br>
            <a:endParaRPr/>
          </a:p>
        </p:txBody>
      </p:sp>
      <p:sp>
        <p:nvSpPr>
          <p:cNvPr id="270" name="Google Shape;270;p12"/>
          <p:cNvSpPr txBox="1">
            <a:spLocks noGrp="1"/>
          </p:cNvSpPr>
          <p:nvPr>
            <p:ph type="body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3600"/>
              <a:t>Questo video parla...</a:t>
            </a:r>
            <a:endParaRPr/>
          </a:p>
          <a:p>
            <a:pPr marL="320841" lvl="0" indent="-320841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Char char="•"/>
            </a:pPr>
            <a:r>
              <a:rPr lang="en-US" sz="3200"/>
              <a:t>del sarto</a:t>
            </a:r>
            <a:endParaRPr/>
          </a:p>
          <a:p>
            <a:pPr marL="320841" lvl="0" indent="-320841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Char char="•"/>
            </a:pPr>
            <a:r>
              <a:rPr lang="en-US" sz="3200"/>
              <a:t>dei tessuti</a:t>
            </a:r>
            <a:endParaRPr/>
          </a:p>
          <a:p>
            <a:pPr marL="320841" lvl="0" indent="-320841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Char char="•"/>
            </a:pPr>
            <a:r>
              <a:rPr lang="en-US" sz="3200"/>
              <a:t>della sartoria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3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945977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300"/>
              <a:buFont typeface="Garamond"/>
              <a:buNone/>
            </a:pPr>
            <a:r>
              <a:rPr lang="en-US" sz="4300" b="1">
                <a:solidFill>
                  <a:srgbClr val="942192"/>
                </a:solidFill>
              </a:rPr>
              <a:t>Ecco cosa dice la nostra esperta nel video:</a:t>
            </a:r>
            <a:endParaRPr/>
          </a:p>
        </p:txBody>
      </p:sp>
      <p:sp>
        <p:nvSpPr>
          <p:cNvPr id="276" name="Google Shape;276;p13"/>
          <p:cNvSpPr txBox="1">
            <a:spLocks noGrp="1"/>
          </p:cNvSpPr>
          <p:nvPr>
            <p:ph type="body" idx="1"/>
          </p:nvPr>
        </p:nvSpPr>
        <p:spPr>
          <a:xfrm>
            <a:off x="703384" y="2447777"/>
            <a:ext cx="10719583" cy="3770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lvl="0" indent="0" algn="just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rgbClr val="000000"/>
                </a:solidFill>
              </a:rPr>
              <a:t>«Il </a:t>
            </a:r>
            <a:r>
              <a:rPr lang="en-US" b="1"/>
              <a:t>sarto</a:t>
            </a:r>
            <a:r>
              <a:rPr lang="en-US">
                <a:solidFill>
                  <a:srgbClr val="000000"/>
                </a:solidFill>
              </a:rPr>
              <a:t> è l’</a:t>
            </a:r>
            <a:r>
              <a:rPr lang="en-US" b="1"/>
              <a:t>artigiano</a:t>
            </a:r>
            <a:r>
              <a:rPr lang="en-US">
                <a:solidFill>
                  <a:srgbClr val="000000"/>
                </a:solidFill>
              </a:rPr>
              <a:t> che lavora con i </a:t>
            </a:r>
            <a:r>
              <a:rPr lang="en-US" b="1"/>
              <a:t>tessuti</a:t>
            </a:r>
            <a:r>
              <a:rPr lang="en-US">
                <a:solidFill>
                  <a:srgbClr val="000000"/>
                </a:solidFill>
              </a:rPr>
              <a:t> per </a:t>
            </a:r>
            <a:r>
              <a:rPr lang="en-US" b="1"/>
              <a:t>creare abiti nuovi</a:t>
            </a:r>
            <a:r>
              <a:rPr lang="en-US">
                <a:solidFill>
                  <a:srgbClr val="000000"/>
                </a:solidFill>
              </a:rPr>
              <a:t>, </a:t>
            </a:r>
            <a:r>
              <a:rPr lang="en-US" b="1"/>
              <a:t>riparare vestiti vecch</a:t>
            </a:r>
            <a:r>
              <a:rPr lang="en-US">
                <a:solidFill>
                  <a:srgbClr val="000000"/>
                </a:solidFill>
              </a:rPr>
              <a:t>i e confezionare tutto quello che è possibile realizzare con i tessuti .</a:t>
            </a:r>
            <a:endParaRPr/>
          </a:p>
          <a:p>
            <a:pPr marL="0" lvl="0" indent="0" algn="just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rgbClr val="000000"/>
                </a:solidFill>
              </a:rPr>
              <a:t>I tessuti vengono dalla </a:t>
            </a:r>
            <a:r>
              <a:rPr lang="en-US" b="1"/>
              <a:t>natura</a:t>
            </a:r>
            <a:r>
              <a:rPr lang="en-US">
                <a:solidFill>
                  <a:srgbClr val="000000"/>
                </a:solidFill>
              </a:rPr>
              <a:t> o dal l</a:t>
            </a:r>
            <a:r>
              <a:rPr lang="en-US" b="1"/>
              <a:t>avoro degli uomini</a:t>
            </a:r>
            <a:r>
              <a:rPr lang="en-US">
                <a:solidFill>
                  <a:srgbClr val="000000"/>
                </a:solidFill>
              </a:rPr>
              <a:t>, e per questo motivo hanno </a:t>
            </a:r>
            <a:r>
              <a:rPr lang="en-US" b="1"/>
              <a:t>caratteristiche diverse</a:t>
            </a:r>
            <a:r>
              <a:rPr lang="en-US">
                <a:solidFill>
                  <a:srgbClr val="000000"/>
                </a:solidFill>
              </a:rPr>
              <a:t>. Alcuni esempi di tessuti sono: il </a:t>
            </a:r>
            <a:r>
              <a:rPr lang="en-US" b="1"/>
              <a:t>cotone</a:t>
            </a:r>
            <a:r>
              <a:rPr lang="en-US">
                <a:solidFill>
                  <a:srgbClr val="000000"/>
                </a:solidFill>
              </a:rPr>
              <a:t>, il </a:t>
            </a:r>
            <a:r>
              <a:rPr lang="en-US" b="1"/>
              <a:t>lino</a:t>
            </a:r>
            <a:r>
              <a:rPr lang="en-US">
                <a:solidFill>
                  <a:srgbClr val="000000"/>
                </a:solidFill>
              </a:rPr>
              <a:t>, la </a:t>
            </a:r>
            <a:r>
              <a:rPr lang="en-US" b="1"/>
              <a:t>seta</a:t>
            </a:r>
            <a:r>
              <a:rPr lang="en-US">
                <a:solidFill>
                  <a:srgbClr val="000000"/>
                </a:solidFill>
              </a:rPr>
              <a:t>, la </a:t>
            </a:r>
            <a:r>
              <a:rPr lang="en-US" b="1"/>
              <a:t>lana</a:t>
            </a:r>
            <a:r>
              <a:rPr lang="en-US">
                <a:solidFill>
                  <a:srgbClr val="000000"/>
                </a:solidFill>
              </a:rPr>
              <a:t>, la </a:t>
            </a:r>
            <a:r>
              <a:rPr lang="en-US" b="1"/>
              <a:t>viscosa</a:t>
            </a:r>
            <a:r>
              <a:rPr lang="en-US">
                <a:solidFill>
                  <a:srgbClr val="000000"/>
                </a:solidFill>
              </a:rPr>
              <a:t> , l’</a:t>
            </a:r>
            <a:r>
              <a:rPr lang="en-US" b="1"/>
              <a:t>acrilico</a:t>
            </a:r>
            <a:r>
              <a:rPr lang="en-US">
                <a:solidFill>
                  <a:srgbClr val="000000"/>
                </a:solidFill>
              </a:rPr>
              <a:t> e il </a:t>
            </a:r>
            <a:r>
              <a:rPr lang="en-US" b="1"/>
              <a:t>poliestere</a:t>
            </a:r>
            <a:r>
              <a:rPr lang="en-US">
                <a:solidFill>
                  <a:srgbClr val="000000"/>
                </a:solidFill>
              </a:rPr>
              <a:t>. </a:t>
            </a:r>
            <a:endParaRPr/>
          </a:p>
          <a:p>
            <a:pPr marL="0" lvl="0" indent="0" algn="just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rgbClr val="000000"/>
                </a:solidFill>
              </a:rPr>
              <a:t>Il luogo dove lavora il il sarto si chiama </a:t>
            </a:r>
            <a:r>
              <a:rPr lang="en-US" b="1"/>
              <a:t>sartoria</a:t>
            </a:r>
            <a:r>
              <a:rPr lang="en-US">
                <a:solidFill>
                  <a:srgbClr val="000000"/>
                </a:solidFill>
              </a:rPr>
              <a:t>. Nella sartoria ci sono tantissimi tessuti, </a:t>
            </a:r>
            <a:r>
              <a:rPr lang="en-US" b="1"/>
              <a:t>strumenti e macchine</a:t>
            </a:r>
            <a:r>
              <a:rPr lang="en-US">
                <a:solidFill>
                  <a:srgbClr val="000000"/>
                </a:solidFill>
              </a:rPr>
              <a:t> per realizzare </a:t>
            </a:r>
            <a:r>
              <a:rPr lang="en-US" b="1"/>
              <a:t>grandi e piccole lavorazioni</a:t>
            </a:r>
            <a:r>
              <a:rPr lang="en-US">
                <a:solidFill>
                  <a:srgbClr val="000000"/>
                </a:solidFill>
              </a:rPr>
              <a:t>».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"/>
          <p:cNvSpPr txBox="1">
            <a:spLocks noGrp="1"/>
          </p:cNvSpPr>
          <p:nvPr>
            <p:ph type="title"/>
          </p:nvPr>
        </p:nvSpPr>
        <p:spPr>
          <a:xfrm>
            <a:off x="773721" y="982131"/>
            <a:ext cx="10635175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300"/>
              <a:buFont typeface="Garamond"/>
              <a:buNone/>
            </a:pPr>
            <a:r>
              <a:rPr lang="en-US" sz="3300">
                <a:solidFill>
                  <a:srgbClr val="942192"/>
                </a:solidFill>
              </a:rPr>
              <a:t>Video: </a:t>
            </a:r>
            <a:r>
              <a:rPr lang="en-US" b="1"/>
              <a:t>Il sarto, i tessuti e la sartoria</a:t>
            </a:r>
            <a:br>
              <a:rPr lang="en-US" b="1"/>
            </a:br>
            <a:r>
              <a:rPr lang="en-US" sz="2300">
                <a:solidFill>
                  <a:srgbClr val="262626"/>
                </a:solidFill>
              </a:rPr>
              <a:t>Guarda il video altre due volte e rispondi a queste domande, poi vediamo insieme le risposte</a:t>
            </a:r>
            <a:br>
              <a:rPr lang="en-US" sz="2300">
                <a:solidFill>
                  <a:srgbClr val="262626"/>
                </a:solidFill>
              </a:rPr>
            </a:br>
            <a:endParaRPr/>
          </a:p>
        </p:txBody>
      </p:sp>
      <p:sp>
        <p:nvSpPr>
          <p:cNvPr id="282" name="Google Shape;282;p14"/>
          <p:cNvSpPr txBox="1">
            <a:spLocks noGrp="1"/>
          </p:cNvSpPr>
          <p:nvPr>
            <p:ph type="body" idx="1"/>
          </p:nvPr>
        </p:nvSpPr>
        <p:spPr>
          <a:xfrm>
            <a:off x="773722" y="2489979"/>
            <a:ext cx="10635175" cy="3727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20840" lvl="0" indent="-32084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Chi è il sarto?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Cosa può fare il sarto con i tessuti?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Da dove vengono i tessuti?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I tessuti hanno le stesse caratteristiche?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Quali sono i principali tipi di tessuto?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Come si chiama il luogo dove lavora il sarto?</a:t>
            </a:r>
            <a:endParaRPr sz="1800"/>
          </a:p>
          <a:p>
            <a:pPr marL="320840" lvl="0" indent="-32084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400"/>
              <a:buFont typeface="Garamond"/>
              <a:buAutoNum type="arabicPeriod"/>
            </a:pPr>
            <a:r>
              <a:rPr lang="en-US" b="1">
                <a:solidFill>
                  <a:srgbClr val="942192"/>
                </a:solidFill>
              </a:rPr>
              <a:t>A cosa servono gli strumenti e le macchine?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Google Shape;287;p1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88" name="Google Shape;288;p15" descr="Picture 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9" name="Google Shape;289;p1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90" name="Google Shape;290;p15" descr="Picture 1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15" descr="Picture 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92" name="Google Shape;292;p15"/>
          <p:cNvCxnSpPr/>
          <p:nvPr/>
        </p:nvCxnSpPr>
        <p:spPr>
          <a:xfrm>
            <a:off x="1396169" y="2421464"/>
            <a:ext cx="940729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93" name="Google Shape;293;p1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294" name="Google Shape;294;p15" descr="Picture 2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5" name="Google Shape;295;p1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296" name="Google Shape;296;p15" descr="Picture 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7" name="Google Shape;297;p15" descr="Picture 2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8" name="Google Shape;298;p15"/>
          <p:cNvSpPr txBox="1">
            <a:spLocks noGrp="1"/>
          </p:cNvSpPr>
          <p:nvPr>
            <p:ph type="title"/>
          </p:nvPr>
        </p:nvSpPr>
        <p:spPr>
          <a:xfrm>
            <a:off x="6094412" y="982131"/>
            <a:ext cx="4802189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700"/>
              <a:buFont typeface="Garamond"/>
              <a:buNone/>
            </a:pPr>
            <a:r>
              <a:rPr lang="en-US" sz="3700">
                <a:solidFill>
                  <a:srgbClr val="942192"/>
                </a:solidFill>
              </a:rPr>
              <a:t>Video: </a:t>
            </a:r>
            <a:r>
              <a:rPr lang="en-US" b="1"/>
              <a:t>Il sarto, i tessuti e la sartoria</a:t>
            </a:r>
            <a:endParaRPr/>
          </a:p>
        </p:txBody>
      </p:sp>
      <p:sp>
        <p:nvSpPr>
          <p:cNvPr id="299" name="Google Shape;299;p15"/>
          <p:cNvSpPr/>
          <p:nvPr/>
        </p:nvSpPr>
        <p:spPr>
          <a:xfrm>
            <a:off x="1092640" y="1092196"/>
            <a:ext cx="4517014" cy="4515112"/>
          </a:xfrm>
          <a:prstGeom prst="rect">
            <a:avLst/>
          </a:prstGeom>
          <a:solidFill>
            <a:srgbClr val="FFFFFF"/>
          </a:solidFill>
          <a:ln w="57150" cap="flat" cmpd="sng">
            <a:solidFill>
              <a:srgbClr val="80808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Garamond"/>
              <a:buNone/>
            </a:pPr>
            <a:endParaRPr sz="1800" b="0" i="0" u="none" strike="noStrike" cap="none">
              <a:solidFill>
                <a:srgbClr val="FFFFFF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300" name="Google Shape;300;p15" descr="Graphic 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21692" y="1410208"/>
            <a:ext cx="3858782" cy="38587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1" name="Google Shape;301;p15"/>
          <p:cNvCxnSpPr/>
          <p:nvPr/>
        </p:nvCxnSpPr>
        <p:spPr>
          <a:xfrm>
            <a:off x="6094412" y="2400636"/>
            <a:ext cx="4802189" cy="4"/>
          </a:xfrm>
          <a:prstGeom prst="straightConnector1">
            <a:avLst/>
          </a:prstGeom>
          <a:noFill/>
          <a:ln w="158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2" name="Google Shape;302;p15"/>
          <p:cNvSpPr txBox="1">
            <a:spLocks noGrp="1"/>
          </p:cNvSpPr>
          <p:nvPr>
            <p:ph type="body" idx="1"/>
          </p:nvPr>
        </p:nvSpPr>
        <p:spPr>
          <a:xfrm>
            <a:off x="6094412" y="2556930"/>
            <a:ext cx="4802188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marR="0" lvl="0" indent="-2336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80"/>
              <a:buFont typeface="Arial"/>
              <a:buChar char="•"/>
            </a:pPr>
            <a:r>
              <a:rPr lang="en-US" sz="3200">
                <a:solidFill>
                  <a:srgbClr val="262626"/>
                </a:solidFill>
              </a:rPr>
              <a:t>Guardiamo il video altre due volte, poi rispondiamo insieme alle domande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16" descr="LEZIONE 1.m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7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900"/>
              <a:buFont typeface="Garamond"/>
              <a:buNone/>
            </a:pPr>
            <a:r>
              <a:rPr lang="en-US" sz="3900" b="1">
                <a:solidFill>
                  <a:srgbClr val="942192"/>
                </a:solidFill>
              </a:rPr>
              <a:t>Rispondiamo ora insieme a queste domande...</a:t>
            </a:r>
            <a:endParaRPr/>
          </a:p>
        </p:txBody>
      </p:sp>
      <p:sp>
        <p:nvSpPr>
          <p:cNvPr id="313" name="Google Shape;313;p17"/>
          <p:cNvSpPr txBox="1">
            <a:spLocks noGrp="1"/>
          </p:cNvSpPr>
          <p:nvPr>
            <p:ph type="body" idx="1"/>
          </p:nvPr>
        </p:nvSpPr>
        <p:spPr>
          <a:xfrm>
            <a:off x="844058" y="2532182"/>
            <a:ext cx="10550777" cy="3742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20578" lvl="0" indent="-22057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Chi è il sarto?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Il sarto è l’artigiano che lavora i tessuti.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Cosa può fare il falegname con il legno?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Il sarto può creare abiti nuovi, riparare vestiti vecchi e confezionare tutto quello che è possibile realizzare con i tessuti.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Da dove vengono i tessuti?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 tessuti vengono dalla natura o dal lavoro degli uomini.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I tessuti hanno le stesse caratteristiche?</a:t>
            </a:r>
            <a:endParaRPr/>
          </a:p>
          <a:p>
            <a:pPr marL="220578" lvl="0" indent="-220578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No, i tessuti hanno caratteristiche diverse.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8"/>
          <p:cNvSpPr txBox="1">
            <a:spLocks noGrp="1"/>
          </p:cNvSpPr>
          <p:nvPr>
            <p:ph type="body" idx="1"/>
          </p:nvPr>
        </p:nvSpPr>
        <p:spPr>
          <a:xfrm>
            <a:off x="759654" y="2504049"/>
            <a:ext cx="10649244" cy="3657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20578" lvl="0" indent="-22057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Quali sono i principali tipi di tessuto?</a:t>
            </a:r>
            <a:endParaRPr/>
          </a:p>
          <a:p>
            <a:pPr marL="220578" lvl="0" indent="-220578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 principali tipi di tessuto sono: il cotone, il lino, la seta, la lana, la viscosa, l’acrilico, il poliestere.</a:t>
            </a:r>
            <a:endParaRPr/>
          </a:p>
          <a:p>
            <a:pPr marL="220578" lvl="0" indent="-220578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Come si chiama il luogo dove lavora il sarto?</a:t>
            </a:r>
            <a:endParaRPr/>
          </a:p>
          <a:p>
            <a:pPr marL="220578" lvl="0" indent="-220578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Il luogo dove lavora il sarto si chiama sartoria.</a:t>
            </a:r>
            <a:endParaRPr/>
          </a:p>
          <a:p>
            <a:pPr marL="220578" lvl="0" indent="-220578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A cosa servono gli strumenti e le macchine?</a:t>
            </a:r>
            <a:endParaRPr/>
          </a:p>
          <a:p>
            <a:pPr marL="220578" lvl="0" indent="-220578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Gli strumenti e le macchine servono a fare grandi e piccole lavorazioni.</a:t>
            </a:r>
            <a:endParaRPr/>
          </a:p>
        </p:txBody>
      </p:sp>
      <p:sp>
        <p:nvSpPr>
          <p:cNvPr id="319" name="Google Shape;319;p18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900"/>
              <a:buFont typeface="Garamond"/>
              <a:buNone/>
            </a:pPr>
            <a:r>
              <a:rPr lang="en-US" sz="3900" b="1">
                <a:solidFill>
                  <a:srgbClr val="942192"/>
                </a:solidFill>
              </a:rPr>
              <a:t>Rispondiamo ora insieme a queste domande...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"/>
          <p:cNvSpPr txBox="1">
            <a:spLocks noGrp="1"/>
          </p:cNvSpPr>
          <p:nvPr>
            <p:ph type="subTitle" idx="4294967295"/>
          </p:nvPr>
        </p:nvSpPr>
        <p:spPr>
          <a:xfrm>
            <a:off x="2692398" y="3657596"/>
            <a:ext cx="6815669" cy="1320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Lezione 1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9"/>
          <p:cNvSpPr txBox="1">
            <a:spLocks noGrp="1"/>
          </p:cNvSpPr>
          <p:nvPr>
            <p:ph type="title"/>
          </p:nvPr>
        </p:nvSpPr>
        <p:spPr>
          <a:xfrm>
            <a:off x="743243" y="630437"/>
            <a:ext cx="10705514" cy="1465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100"/>
              <a:buFont typeface="Garamond"/>
              <a:buNone/>
            </a:pPr>
            <a:r>
              <a:rPr lang="en-US" sz="3100" b="1"/>
              <a:t>«Il sarto </a:t>
            </a:r>
            <a:r>
              <a:rPr lang="en-US">
                <a:solidFill>
                  <a:srgbClr val="942192"/>
                </a:solidFill>
              </a:rPr>
              <a:t>è</a:t>
            </a:r>
            <a:r>
              <a:rPr lang="en-US" sz="3100" b="1"/>
              <a:t> l’artigiano che lavora i tessuti per creare abiti nuovi»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100"/>
              <a:buFont typeface="Garamond"/>
              <a:buNone/>
            </a:pPr>
            <a:endParaRPr sz="31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100"/>
              <a:buFont typeface="Garamond"/>
              <a:buNone/>
            </a:pPr>
            <a:r>
              <a:rPr lang="en-US" sz="3100"/>
              <a:t>La parola </a:t>
            </a:r>
            <a:r>
              <a:rPr lang="en-US" b="1"/>
              <a:t>è</a:t>
            </a:r>
            <a:r>
              <a:rPr lang="en-US" sz="3100"/>
              <a:t> fa parte del </a:t>
            </a:r>
            <a:r>
              <a:rPr lang="en-US" b="1"/>
              <a:t>verbo essere</a:t>
            </a:r>
            <a:r>
              <a:rPr lang="en-US" sz="3100"/>
              <a:t>. Il verbo </a:t>
            </a:r>
            <a:r>
              <a:rPr lang="en-US" b="1"/>
              <a:t>essere</a:t>
            </a:r>
            <a:r>
              <a:rPr lang="en-US" sz="3100"/>
              <a:t> si usa per:</a:t>
            </a:r>
            <a:endParaRPr/>
          </a:p>
        </p:txBody>
      </p:sp>
      <p:sp>
        <p:nvSpPr>
          <p:cNvPr id="325" name="Google Shape;325;p19"/>
          <p:cNvSpPr txBox="1">
            <a:spLocks noGrp="1"/>
          </p:cNvSpPr>
          <p:nvPr>
            <p:ph type="body" idx="1"/>
          </p:nvPr>
        </p:nvSpPr>
        <p:spPr>
          <a:xfrm>
            <a:off x="743240" y="2461846"/>
            <a:ext cx="5273516" cy="3643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fontScale="92500" lnSpcReduction="20000"/>
          </a:bodyPr>
          <a:lstStyle/>
          <a:p>
            <a:pPr marL="110489" lvl="0" indent="-1143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-"/>
            </a:pPr>
            <a:r>
              <a:rPr lang="en-US" sz="1800">
                <a:solidFill>
                  <a:srgbClr val="000000"/>
                </a:solidFill>
              </a:rPr>
              <a:t>Dire il nostro nome o il nome di qualcuno:</a:t>
            </a:r>
            <a:br>
              <a:rPr lang="en-US" sz="1800">
                <a:solidFill>
                  <a:srgbClr val="000000"/>
                </a:solidFill>
              </a:rPr>
            </a:br>
            <a:r>
              <a:rPr lang="en-US" sz="1800">
                <a:solidFill>
                  <a:srgbClr val="000000"/>
                </a:solidFill>
              </a:rPr>
              <a:t>Es. </a:t>
            </a:r>
            <a:r>
              <a:rPr lang="en-US" i="1"/>
              <a:t>Io sono Mariam. Lei è Rakieb.</a:t>
            </a:r>
            <a:endParaRPr/>
          </a:p>
          <a:p>
            <a:pPr marL="110489" lvl="0" indent="-1143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-"/>
            </a:pPr>
            <a:r>
              <a:rPr lang="en-US" sz="1800">
                <a:solidFill>
                  <a:srgbClr val="000000"/>
                </a:solidFill>
              </a:rPr>
              <a:t>Dire la città di provenienza:</a:t>
            </a:r>
            <a:br>
              <a:rPr lang="en-US" sz="1800">
                <a:solidFill>
                  <a:srgbClr val="000000"/>
                </a:solidFill>
              </a:rPr>
            </a:br>
            <a:r>
              <a:rPr lang="en-US" i="1"/>
              <a:t>Es. Io sono di Firenze. Tu sei di Tunisi.</a:t>
            </a:r>
            <a:endParaRPr/>
          </a:p>
          <a:p>
            <a:pPr marL="110489" lvl="0" indent="-1143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-"/>
            </a:pPr>
            <a:r>
              <a:rPr lang="en-US" sz="1800">
                <a:solidFill>
                  <a:srgbClr val="000000"/>
                </a:solidFill>
              </a:rPr>
              <a:t>Dire la nazionalità:</a:t>
            </a:r>
            <a:br>
              <a:rPr lang="en-US" sz="1800">
                <a:solidFill>
                  <a:srgbClr val="000000"/>
                </a:solidFill>
              </a:rPr>
            </a:br>
            <a:r>
              <a:rPr lang="en-US" i="1"/>
              <a:t>Es. Io sono nigeriano. Lui è egiziano.</a:t>
            </a:r>
            <a:endParaRPr/>
          </a:p>
          <a:p>
            <a:pPr marL="110489" lvl="0" indent="-1143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-"/>
            </a:pPr>
            <a:r>
              <a:rPr lang="en-US" sz="1800">
                <a:solidFill>
                  <a:srgbClr val="000000"/>
                </a:solidFill>
              </a:rPr>
              <a:t>Dire dove siamo:</a:t>
            </a:r>
            <a:br>
              <a:rPr lang="en-US" sz="1800">
                <a:solidFill>
                  <a:srgbClr val="000000"/>
                </a:solidFill>
              </a:rPr>
            </a:br>
            <a:r>
              <a:rPr lang="en-US" i="1"/>
              <a:t>Es. Io sono in Italia. Tu sei a Milano.</a:t>
            </a:r>
            <a:endParaRPr/>
          </a:p>
          <a:p>
            <a:pPr marL="110489" lvl="0" indent="-114300" algn="l" rtl="0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aramond"/>
              <a:buChar char="-"/>
            </a:pPr>
            <a:r>
              <a:rPr lang="en-US" sz="1800">
                <a:solidFill>
                  <a:srgbClr val="000000"/>
                </a:solidFill>
              </a:rPr>
              <a:t>Dire com’è una persona o una cosa:</a:t>
            </a:r>
            <a:br>
              <a:rPr lang="en-US" sz="1800">
                <a:solidFill>
                  <a:srgbClr val="000000"/>
                </a:solidFill>
              </a:rPr>
            </a:br>
            <a:r>
              <a:rPr lang="en-US" i="1"/>
              <a:t>Es. Io sono alto. Tu sei basso.</a:t>
            </a:r>
            <a:br>
              <a:rPr lang="en-US" i="1"/>
            </a:br>
            <a:r>
              <a:rPr lang="en-US" i="1"/>
              <a:t>Es. Il parco è grande. La casa è piccola</a:t>
            </a:r>
            <a:endParaRPr/>
          </a:p>
        </p:txBody>
      </p:sp>
      <p:sp>
        <p:nvSpPr>
          <p:cNvPr id="326" name="Google Shape;326;p19"/>
          <p:cNvSpPr txBox="1"/>
          <p:nvPr/>
        </p:nvSpPr>
        <p:spPr>
          <a:xfrm>
            <a:off x="6220969" y="2461846"/>
            <a:ext cx="5182071" cy="3643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Ecco come cambia il verbo </a:t>
            </a:r>
            <a:r>
              <a:rPr lang="en-US" sz="2200" b="1" i="1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essere</a:t>
            </a: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…</a:t>
            </a:r>
            <a:endParaRPr/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Io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sono</a:t>
            </a:r>
            <a:endParaRPr sz="2000" b="0" i="0" u="none" strike="noStrik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Tu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sei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Lui/lei</a:t>
            </a:r>
            <a:r>
              <a:rPr lang="en-US" sz="3200" b="0" i="0" u="none" strike="noStrike" cap="none">
                <a:solidFill>
                  <a:srgbClr val="33547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è</a:t>
            </a:r>
            <a:endParaRPr sz="2000" b="0" i="0" u="none" strike="noStrik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Noi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siamo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Voi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siete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26262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Loro</a:t>
            </a:r>
            <a:r>
              <a:rPr lang="en-US" sz="3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sono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"/>
          <p:cNvSpPr txBox="1">
            <a:spLocks noGrp="1"/>
          </p:cNvSpPr>
          <p:nvPr>
            <p:ph type="title"/>
          </p:nvPr>
        </p:nvSpPr>
        <p:spPr>
          <a:xfrm>
            <a:off x="827649" y="1103239"/>
            <a:ext cx="10536702" cy="1557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None/>
            </a:pPr>
            <a:r>
              <a:rPr lang="en-US" sz="2600" b="1">
                <a:solidFill>
                  <a:srgbClr val="942192"/>
                </a:solidFill>
              </a:rPr>
              <a:t>Le persone del verbo</a:t>
            </a:r>
            <a:br>
              <a:rPr lang="en-US" sz="2600" b="1">
                <a:solidFill>
                  <a:srgbClr val="942192"/>
                </a:solidFill>
              </a:rPr>
            </a:br>
            <a:r>
              <a:rPr lang="en-US" b="0">
                <a:solidFill>
                  <a:srgbClr val="262626"/>
                </a:solidFill>
              </a:rPr>
              <a:t>Le persone del verbo si chiamano </a:t>
            </a:r>
            <a:r>
              <a:rPr lang="en-US" sz="2600" b="1">
                <a:solidFill>
                  <a:srgbClr val="942192"/>
                </a:solidFill>
              </a:rPr>
              <a:t>pronomi personali</a:t>
            </a:r>
            <a:r>
              <a:rPr lang="en-US">
                <a:solidFill>
                  <a:srgbClr val="262626"/>
                </a:solidFill>
              </a:rPr>
              <a:t> </a:t>
            </a:r>
            <a:br>
              <a:rPr lang="en-US">
                <a:solidFill>
                  <a:srgbClr val="262626"/>
                </a:solidFill>
              </a:rPr>
            </a:br>
            <a:r>
              <a:rPr lang="en-US">
                <a:solidFill>
                  <a:srgbClr val="262626"/>
                </a:solidFill>
              </a:rPr>
              <a:t/>
            </a:r>
            <a:br>
              <a:rPr lang="en-US">
                <a:solidFill>
                  <a:srgbClr val="262626"/>
                </a:solidFill>
              </a:rPr>
            </a:br>
            <a:endParaRPr/>
          </a:p>
        </p:txBody>
      </p:sp>
      <p:sp>
        <p:nvSpPr>
          <p:cNvPr id="332" name="Google Shape;332;p20"/>
          <p:cNvSpPr txBox="1">
            <a:spLocks noGrp="1"/>
          </p:cNvSpPr>
          <p:nvPr>
            <p:ph type="body" idx="1"/>
          </p:nvPr>
        </p:nvSpPr>
        <p:spPr>
          <a:xfrm>
            <a:off x="829994" y="2405575"/>
            <a:ext cx="10536702" cy="3763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0734" lvl="0" indent="-28073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Io</a:t>
            </a:r>
            <a:r>
              <a:rPr lang="en-US" b="0">
                <a:solidFill>
                  <a:srgbClr val="262626"/>
                </a:solidFill>
              </a:rPr>
              <a:t>: prima persona singolare maschile e femminile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Tu</a:t>
            </a:r>
            <a:r>
              <a:rPr lang="en-US" b="0">
                <a:solidFill>
                  <a:srgbClr val="262626"/>
                </a:solidFill>
              </a:rPr>
              <a:t>: seconda persona singolare maschile e femminile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Lui</a:t>
            </a:r>
            <a:r>
              <a:rPr lang="en-US" b="0">
                <a:solidFill>
                  <a:srgbClr val="262626"/>
                </a:solidFill>
              </a:rPr>
              <a:t>: terza persona singolare maschile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Lei</a:t>
            </a:r>
            <a:r>
              <a:rPr lang="en-US" b="0">
                <a:solidFill>
                  <a:srgbClr val="262626"/>
                </a:solidFill>
              </a:rPr>
              <a:t>: terza persona singolare femminile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Noi</a:t>
            </a:r>
            <a:r>
              <a:rPr lang="en-US" b="0">
                <a:solidFill>
                  <a:srgbClr val="262626"/>
                </a:solidFill>
              </a:rPr>
              <a:t>: prima persona plurale (io e altre persone) maschile e femminile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Voi</a:t>
            </a:r>
            <a:r>
              <a:rPr lang="en-US" b="0">
                <a:solidFill>
                  <a:srgbClr val="262626"/>
                </a:solidFill>
              </a:rPr>
              <a:t>: seconda persona plurale (tu e altre persone) maschile e femminile</a:t>
            </a:r>
            <a:endParaRPr/>
          </a:p>
          <a:p>
            <a:pPr marL="280734" lvl="0" indent="-28073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Loro</a:t>
            </a:r>
            <a:r>
              <a:rPr lang="en-US" b="0">
                <a:solidFill>
                  <a:srgbClr val="262626"/>
                </a:solidFill>
              </a:rPr>
              <a:t>: terza persona plurale (lui/lei e altre persone) maschile e femminile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1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400"/>
              <a:buFont typeface="Garamond"/>
              <a:buNone/>
            </a:pPr>
            <a:r>
              <a:rPr lang="en-US" b="1">
                <a:solidFill>
                  <a:srgbClr val="942192"/>
                </a:solidFill>
              </a:rPr>
              <a:t>Per esempio...</a:t>
            </a:r>
            <a:endParaRPr/>
          </a:p>
        </p:txBody>
      </p:sp>
      <p:sp>
        <p:nvSpPr>
          <p:cNvPr id="338" name="Google Shape;338;p21"/>
          <p:cNvSpPr txBox="1">
            <a:spLocks noGrp="1"/>
          </p:cNvSpPr>
          <p:nvPr>
            <p:ph type="body" idx="1"/>
          </p:nvPr>
        </p:nvSpPr>
        <p:spPr>
          <a:xfrm>
            <a:off x="787791" y="2556928"/>
            <a:ext cx="10592973" cy="3618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0734" lvl="0" indent="-28073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Io</a:t>
            </a:r>
            <a:r>
              <a:rPr lang="en-US" sz="2500" b="0">
                <a:solidFill>
                  <a:srgbClr val="262626"/>
                </a:solidFill>
              </a:rPr>
              <a:t> studio l’italiano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Tu</a:t>
            </a:r>
            <a:r>
              <a:rPr lang="en-US" sz="2500" b="0">
                <a:solidFill>
                  <a:srgbClr val="262626"/>
                </a:solidFill>
              </a:rPr>
              <a:t> mangi un gelato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Lui</a:t>
            </a:r>
            <a:r>
              <a:rPr lang="en-US" sz="2500" b="0">
                <a:solidFill>
                  <a:srgbClr val="262626"/>
                </a:solidFill>
              </a:rPr>
              <a:t> cucina il pollo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Lei</a:t>
            </a:r>
            <a:r>
              <a:rPr lang="en-US" sz="2500" b="0">
                <a:solidFill>
                  <a:srgbClr val="262626"/>
                </a:solidFill>
              </a:rPr>
              <a:t> compra la frutta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Noi</a:t>
            </a:r>
            <a:r>
              <a:rPr lang="en-US" sz="2500" b="0">
                <a:solidFill>
                  <a:srgbClr val="262626"/>
                </a:solidFill>
              </a:rPr>
              <a:t> ascoltiamo una canzone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Voi</a:t>
            </a:r>
            <a:r>
              <a:rPr lang="en-US" sz="2500" b="0">
                <a:solidFill>
                  <a:srgbClr val="262626"/>
                </a:solidFill>
              </a:rPr>
              <a:t> dormite molto</a:t>
            </a:r>
            <a:endParaRPr sz="1600">
              <a:solidFill>
                <a:srgbClr val="7A2D26"/>
              </a:solidFill>
            </a:endParaRPr>
          </a:p>
          <a:p>
            <a:pPr marL="280734" lvl="0" indent="-280734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Loro</a:t>
            </a:r>
            <a:r>
              <a:rPr lang="en-US" sz="2500" b="0">
                <a:solidFill>
                  <a:srgbClr val="262626"/>
                </a:solidFill>
              </a:rPr>
              <a:t> lavorano al ristorante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2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537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100"/>
              <a:buFont typeface="Garamond"/>
              <a:buNone/>
            </a:pPr>
            <a:r>
              <a:rPr lang="en-US" sz="3100">
                <a:solidFill>
                  <a:srgbClr val="942192"/>
                </a:solidFill>
              </a:rPr>
              <a:t>Completiamo con il verbo </a:t>
            </a:r>
            <a:r>
              <a:rPr lang="en-US" b="1" i="1"/>
              <a:t>essere</a:t>
            </a:r>
            <a:endParaRPr/>
          </a:p>
        </p:txBody>
      </p:sp>
      <p:sp>
        <p:nvSpPr>
          <p:cNvPr id="344" name="Google Shape;344;p22"/>
          <p:cNvSpPr txBox="1">
            <a:spLocks noGrp="1"/>
          </p:cNvSpPr>
          <p:nvPr>
            <p:ph type="body" idx="1"/>
          </p:nvPr>
        </p:nvSpPr>
        <p:spPr>
          <a:xfrm>
            <a:off x="872196" y="2489979"/>
            <a:ext cx="10480431" cy="3657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30603" lvl="0" indent="-23060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Gli spaghetti __________ buonissimi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Gli spaghetti sono buonissimi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Noi _______ all’aeroporto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Noi siamo all’aeroporto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Tu ______ mia amica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Tu sei mia amica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Voi  ______ molto gentili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Voi siete molto gentili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3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537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100"/>
              <a:buFont typeface="Garamond"/>
              <a:buNone/>
            </a:pPr>
            <a:r>
              <a:rPr lang="en-US" sz="3100"/>
              <a:t>Completiamo con il verbo </a:t>
            </a:r>
            <a:r>
              <a:rPr lang="en-US" b="1" i="1"/>
              <a:t>essere</a:t>
            </a:r>
            <a:endParaRPr/>
          </a:p>
        </p:txBody>
      </p:sp>
      <p:sp>
        <p:nvSpPr>
          <p:cNvPr id="350" name="Google Shape;350;p23"/>
          <p:cNvSpPr txBox="1">
            <a:spLocks noGrp="1"/>
          </p:cNvSpPr>
          <p:nvPr>
            <p:ph type="body" idx="1"/>
          </p:nvPr>
        </p:nvSpPr>
        <p:spPr>
          <a:xfrm>
            <a:off x="872196" y="2489979"/>
            <a:ext cx="10480431" cy="3657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30603" lvl="0" indent="-23060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Io _____ contento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Io sono contento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Lei ____ guineana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Lei è guineana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Loro ____ in centro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Loro sono in centro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Garamond"/>
              <a:buChar char="•"/>
            </a:pPr>
            <a:r>
              <a:rPr lang="en-US" sz="2300">
                <a:solidFill>
                  <a:srgbClr val="000000"/>
                </a:solidFill>
              </a:rPr>
              <a:t>Lui ____ al mare</a:t>
            </a:r>
            <a:endParaRPr sz="2000"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300"/>
              <a:buFont typeface="Garamond"/>
              <a:buChar char="•"/>
            </a:pPr>
            <a:r>
              <a:rPr lang="en-US" sz="2300" b="1">
                <a:solidFill>
                  <a:srgbClr val="942192"/>
                </a:solidFill>
              </a:rPr>
              <a:t>Lui è al mare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4"/>
          <p:cNvSpPr txBox="1">
            <a:spLocks noGrp="1"/>
          </p:cNvSpPr>
          <p:nvPr>
            <p:ph type="title"/>
          </p:nvPr>
        </p:nvSpPr>
        <p:spPr>
          <a:xfrm>
            <a:off x="743243" y="630437"/>
            <a:ext cx="10705514" cy="1465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</a:pPr>
            <a:r>
              <a:rPr lang="en-US" sz="3200" b="1"/>
              <a:t>«... I tessuti </a:t>
            </a:r>
            <a:r>
              <a:rPr lang="en-US">
                <a:solidFill>
                  <a:srgbClr val="942192"/>
                </a:solidFill>
              </a:rPr>
              <a:t>hanno</a:t>
            </a:r>
            <a:r>
              <a:rPr lang="en-US" sz="3200" b="1"/>
              <a:t> caratteristiche diverse»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</a:pPr>
            <a:r>
              <a:rPr lang="en-US" sz="3200"/>
              <a:t>La parola</a:t>
            </a:r>
            <a:r>
              <a:rPr lang="en-US" b="1"/>
              <a:t> hanno </a:t>
            </a:r>
            <a:r>
              <a:rPr lang="en-US" sz="3200"/>
              <a:t>fa parte del</a:t>
            </a:r>
            <a:r>
              <a:rPr lang="en-US" b="1"/>
              <a:t> verbo avere</a:t>
            </a:r>
            <a:r>
              <a:rPr lang="en-US" sz="3200"/>
              <a:t>. Il verbo </a:t>
            </a:r>
            <a:r>
              <a:rPr lang="en-US" b="1"/>
              <a:t>avere</a:t>
            </a:r>
            <a:r>
              <a:rPr lang="en-US" sz="3200"/>
              <a:t> si usa per:</a:t>
            </a:r>
            <a:endParaRPr/>
          </a:p>
        </p:txBody>
      </p:sp>
      <p:sp>
        <p:nvSpPr>
          <p:cNvPr id="356" name="Google Shape;356;p24"/>
          <p:cNvSpPr txBox="1">
            <a:spLocks noGrp="1"/>
          </p:cNvSpPr>
          <p:nvPr>
            <p:ph type="body" idx="1"/>
          </p:nvPr>
        </p:nvSpPr>
        <p:spPr>
          <a:xfrm>
            <a:off x="743240" y="2461845"/>
            <a:ext cx="5273516" cy="3765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30"/>
              <a:buChar char="•"/>
            </a:pPr>
            <a:r>
              <a:rPr lang="en-US" sz="2200"/>
              <a:t>Parlare di una cosa che abbiamo, che è mia, tua, sua…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530"/>
              <a:buChar char="•"/>
            </a:pPr>
            <a:r>
              <a:rPr lang="en-US" sz="2200"/>
              <a:t>Vediamo come cambia il verbo </a:t>
            </a:r>
            <a:r>
              <a:rPr lang="en-US" b="1"/>
              <a:t>avere</a:t>
            </a:r>
            <a:r>
              <a:rPr lang="en-US" sz="2200"/>
              <a:t>!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530"/>
              <a:buChar char="•"/>
            </a:pPr>
            <a:r>
              <a:rPr lang="en-US" sz="2200"/>
              <a:t>Attenzione alla lettera </a:t>
            </a:r>
            <a:r>
              <a:rPr lang="en-US" b="1"/>
              <a:t>H</a:t>
            </a:r>
            <a:r>
              <a:rPr lang="en-US" sz="2200"/>
              <a:t>!</a:t>
            </a:r>
            <a:endParaRPr/>
          </a:p>
        </p:txBody>
      </p:sp>
      <p:sp>
        <p:nvSpPr>
          <p:cNvPr id="357" name="Google Shape;357;p24"/>
          <p:cNvSpPr txBox="1"/>
          <p:nvPr/>
        </p:nvSpPr>
        <p:spPr>
          <a:xfrm>
            <a:off x="6220969" y="2461846"/>
            <a:ext cx="5182071" cy="3643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20841" marR="0" lvl="0" indent="-32084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Io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ho</a:t>
            </a:r>
            <a:endParaRPr sz="2000" b="0" i="0" u="none" strike="noStrike" cap="non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Tu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hai</a:t>
            </a: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Lui/lei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ha</a:t>
            </a:r>
            <a:endParaRPr sz="2000" b="0" i="0" u="none" strike="noStrike" cap="non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Noi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abbiamo</a:t>
            </a: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Voi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avete</a:t>
            </a: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0" i="0" u="none" strike="noStrike" cap="none">
              <a:solidFill>
                <a:srgbClr val="0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320841" marR="0" lvl="0" indent="-320841" algn="l" rtl="0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Garamond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rPr>
              <a:t>Loro </a:t>
            </a:r>
            <a:r>
              <a:rPr lang="en-US" sz="3200" b="1" i="0" u="none" strike="noStrike" cap="none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rPr>
              <a:t>hanno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5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537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100"/>
              <a:buFont typeface="Garamond"/>
              <a:buNone/>
            </a:pPr>
            <a:r>
              <a:rPr lang="en-US" sz="3100">
                <a:solidFill>
                  <a:srgbClr val="942192"/>
                </a:solidFill>
              </a:rPr>
              <a:t>Completiamo con il verbo </a:t>
            </a:r>
            <a:r>
              <a:rPr lang="en-US" b="1" i="1"/>
              <a:t>avere</a:t>
            </a:r>
            <a:endParaRPr/>
          </a:p>
        </p:txBody>
      </p:sp>
      <p:sp>
        <p:nvSpPr>
          <p:cNvPr id="363" name="Google Shape;363;p25"/>
          <p:cNvSpPr txBox="1">
            <a:spLocks noGrp="1"/>
          </p:cNvSpPr>
          <p:nvPr>
            <p:ph type="body" idx="1"/>
          </p:nvPr>
        </p:nvSpPr>
        <p:spPr>
          <a:xfrm>
            <a:off x="872196" y="2489979"/>
            <a:ext cx="10480431" cy="3657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30603" lvl="0" indent="-23060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Io _____ un sogno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Io ho un sogno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Lei ____ un cane nero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Lei ha un cane nero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Loro ____ una bottiglia di aranciata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Loro hanno una bottiglia di succo di frutta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Lui ____ un appuntamento alle 12:00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Lui ha un appuntamento alle 12:00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6"/>
          <p:cNvSpPr txBox="1">
            <a:spLocks noGrp="1"/>
          </p:cNvSpPr>
          <p:nvPr>
            <p:ph type="title"/>
          </p:nvPr>
        </p:nvSpPr>
        <p:spPr>
          <a:xfrm>
            <a:off x="1295401" y="1475102"/>
            <a:ext cx="9601198" cy="537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100"/>
              <a:buFont typeface="Garamond"/>
              <a:buNone/>
            </a:pPr>
            <a:r>
              <a:rPr lang="en-US" sz="3100">
                <a:solidFill>
                  <a:srgbClr val="942192"/>
                </a:solidFill>
              </a:rPr>
              <a:t>Completiamo con il verbo </a:t>
            </a:r>
            <a:r>
              <a:rPr lang="en-US" b="1" i="1"/>
              <a:t>avere</a:t>
            </a:r>
            <a:endParaRPr/>
          </a:p>
        </p:txBody>
      </p:sp>
      <p:sp>
        <p:nvSpPr>
          <p:cNvPr id="369" name="Google Shape;369;p26"/>
          <p:cNvSpPr txBox="1">
            <a:spLocks noGrp="1"/>
          </p:cNvSpPr>
          <p:nvPr>
            <p:ph type="body" idx="1"/>
          </p:nvPr>
        </p:nvSpPr>
        <p:spPr>
          <a:xfrm>
            <a:off x="872196" y="2489979"/>
            <a:ext cx="10480431" cy="3657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30603" lvl="0" indent="-23060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Loro ____ una casa in montagna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Loro hanno una casa in montagna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Noi _______ un’idea bellissima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Noi abbiamo un’idea bellissima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Tu ______ un computer nuovo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Tu hai un computer nuovo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aramond"/>
              <a:buChar char="•"/>
            </a:pPr>
            <a:r>
              <a:rPr lang="en-US" sz="2800">
                <a:solidFill>
                  <a:srgbClr val="000000"/>
                </a:solidFill>
              </a:rPr>
              <a:t>Voi  ______ fame</a:t>
            </a:r>
            <a:endParaRPr/>
          </a:p>
          <a:p>
            <a:pPr marL="230603" lvl="0" indent="-23060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942192"/>
              </a:buClr>
              <a:buSzPts val="2800"/>
              <a:buFont typeface="Garamond"/>
              <a:buChar char="•"/>
            </a:pPr>
            <a:r>
              <a:rPr lang="en-US" sz="2800" b="1">
                <a:solidFill>
                  <a:srgbClr val="942192"/>
                </a:solidFill>
              </a:rPr>
              <a:t>Voi avete fame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7"/>
          <p:cNvSpPr txBox="1">
            <a:spLocks noGrp="1"/>
          </p:cNvSpPr>
          <p:nvPr>
            <p:ph type="title"/>
          </p:nvPr>
        </p:nvSpPr>
        <p:spPr>
          <a:xfrm>
            <a:off x="1295401" y="1198559"/>
            <a:ext cx="9601198" cy="593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500"/>
              <a:buFont typeface="Garamond"/>
              <a:buNone/>
            </a:pPr>
            <a:r>
              <a:rPr lang="en-US" sz="3500">
                <a:solidFill>
                  <a:srgbClr val="942192"/>
                </a:solidFill>
              </a:rPr>
              <a:t>Completiamo con </a:t>
            </a:r>
            <a:r>
              <a:rPr lang="en-US" b="1" i="1"/>
              <a:t>avere</a:t>
            </a:r>
            <a:r>
              <a:rPr lang="en-US" sz="3500">
                <a:solidFill>
                  <a:srgbClr val="942192"/>
                </a:solidFill>
              </a:rPr>
              <a:t> o </a:t>
            </a:r>
            <a:r>
              <a:rPr lang="en-US" b="1" i="1"/>
              <a:t>essere</a:t>
            </a:r>
            <a:endParaRPr/>
          </a:p>
        </p:txBody>
      </p:sp>
      <p:sp>
        <p:nvSpPr>
          <p:cNvPr id="375" name="Google Shape;375;p27"/>
          <p:cNvSpPr txBox="1">
            <a:spLocks noGrp="1"/>
          </p:cNvSpPr>
          <p:nvPr>
            <p:ph type="body" idx="1"/>
          </p:nvPr>
        </p:nvSpPr>
        <p:spPr>
          <a:xfrm>
            <a:off x="815924" y="2556928"/>
            <a:ext cx="10550774" cy="3576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30480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Garamond"/>
              <a:buChar char="•"/>
            </a:pPr>
            <a:r>
              <a:rPr lang="en-US" sz="3000"/>
              <a:t>Kamal ___ un ragazzo marocchino, ___ di Casablanca e ___ 28 anni. Vive a Palermo e ____ molti amici: Tommaso e Fausto ___ italiani e ___ 29 anni, Happiness e Faith ___ nigeriane e ___ 24 anni.</a:t>
            </a:r>
            <a:endParaRPr/>
          </a:p>
          <a:p>
            <a:pPr marL="304800" lvl="0" indent="-304800" algn="just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Garamond"/>
              <a:buChar char="•"/>
            </a:pPr>
            <a:r>
              <a:rPr lang="en-US" sz="3000"/>
              <a:t>Kamal </a:t>
            </a:r>
            <a:r>
              <a:rPr lang="en-US" b="1">
                <a:solidFill>
                  <a:srgbClr val="942192"/>
                </a:solidFill>
              </a:rPr>
              <a:t>è</a:t>
            </a:r>
            <a:r>
              <a:rPr lang="en-US" sz="3000"/>
              <a:t> un ragazzo marocchino, </a:t>
            </a:r>
            <a:r>
              <a:rPr lang="en-US" b="1">
                <a:solidFill>
                  <a:srgbClr val="942192"/>
                </a:solidFill>
              </a:rPr>
              <a:t>è</a:t>
            </a:r>
            <a:r>
              <a:rPr lang="en-US" sz="3000"/>
              <a:t> di Casablanca e </a:t>
            </a:r>
            <a:r>
              <a:rPr lang="en-US" b="1">
                <a:solidFill>
                  <a:srgbClr val="942192"/>
                </a:solidFill>
              </a:rPr>
              <a:t>ha</a:t>
            </a:r>
            <a:r>
              <a:rPr lang="en-US" sz="3000"/>
              <a:t> 28 anni. Vive a Palermo e </a:t>
            </a:r>
            <a:r>
              <a:rPr lang="en-US" b="1">
                <a:solidFill>
                  <a:srgbClr val="942192"/>
                </a:solidFill>
              </a:rPr>
              <a:t>ha</a:t>
            </a:r>
            <a:r>
              <a:rPr lang="en-US" sz="3000"/>
              <a:t> molti amici: Tommaso e Fausto </a:t>
            </a:r>
            <a:r>
              <a:rPr lang="en-US" b="1">
                <a:solidFill>
                  <a:srgbClr val="942192"/>
                </a:solidFill>
              </a:rPr>
              <a:t>sono</a:t>
            </a:r>
            <a:r>
              <a:rPr lang="en-US" sz="3000"/>
              <a:t> italiani e </a:t>
            </a:r>
            <a:r>
              <a:rPr lang="en-US" b="1">
                <a:solidFill>
                  <a:srgbClr val="942192"/>
                </a:solidFill>
              </a:rPr>
              <a:t>hanno</a:t>
            </a:r>
            <a:r>
              <a:rPr lang="en-US" sz="3000"/>
              <a:t> 29 anni, Happiness e Faith </a:t>
            </a:r>
            <a:r>
              <a:rPr lang="en-US" b="1">
                <a:solidFill>
                  <a:srgbClr val="942192"/>
                </a:solidFill>
              </a:rPr>
              <a:t>sono</a:t>
            </a:r>
            <a:r>
              <a:rPr lang="en-US" sz="3000"/>
              <a:t> nigeriane e </a:t>
            </a:r>
            <a:r>
              <a:rPr lang="en-US" b="1">
                <a:solidFill>
                  <a:srgbClr val="942192"/>
                </a:solidFill>
              </a:rPr>
              <a:t>hanno</a:t>
            </a:r>
            <a:r>
              <a:rPr lang="en-US" sz="3000"/>
              <a:t> 24 anni.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8"/>
          <p:cNvSpPr txBox="1">
            <a:spLocks noGrp="1"/>
          </p:cNvSpPr>
          <p:nvPr>
            <p:ph type="title"/>
          </p:nvPr>
        </p:nvSpPr>
        <p:spPr>
          <a:xfrm>
            <a:off x="829993" y="982132"/>
            <a:ext cx="10508568" cy="1071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300"/>
              <a:buFont typeface="Garamond"/>
              <a:buNone/>
            </a:pPr>
            <a:r>
              <a:rPr lang="en-US" sz="3300" b="1">
                <a:solidFill>
                  <a:srgbClr val="942192"/>
                </a:solidFill>
              </a:rPr>
              <a:t>Leggi di nuovo il testo e rispondi alle domande. Usa essere e avere!</a:t>
            </a:r>
            <a:endParaRPr/>
          </a:p>
        </p:txBody>
      </p:sp>
      <p:sp>
        <p:nvSpPr>
          <p:cNvPr id="381" name="Google Shape;381;p28"/>
          <p:cNvSpPr txBox="1">
            <a:spLocks noGrp="1"/>
          </p:cNvSpPr>
          <p:nvPr>
            <p:ph type="body" idx="1"/>
          </p:nvPr>
        </p:nvSpPr>
        <p:spPr>
          <a:xfrm>
            <a:off x="829993" y="2556927"/>
            <a:ext cx="10508568" cy="3632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en-US" sz="2100"/>
              <a:t>Kamal è un ragazzo marocchino, è di Casablanca e ha 28 anni. Vive a Palermo e ha molti amici: Tommaso e Fausto sono italiani e hanno 29 anni, Happiness e Faith sono nigeriane e hanno 24 anni.</a:t>
            </a:r>
            <a:endParaRPr/>
          </a:p>
          <a:p>
            <a:pPr marL="165434" lvl="0" indent="-32084" algn="just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None/>
            </a:pPr>
            <a:endParaRPr sz="2100"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Di dov’è Kamal?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Quanti anni ha Kamal?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Dove vive Kamal?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Di dove sono Tommaso e Fausto?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Quanti anni hanno?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Di dove sono Happiness e Faith?</a:t>
            </a:r>
            <a:endParaRPr/>
          </a:p>
          <a:p>
            <a:pPr marL="280733" lvl="0" indent="-280733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aramond"/>
              <a:buAutoNum type="arabicPeriod"/>
            </a:pPr>
            <a:r>
              <a:rPr lang="en-US" sz="2100"/>
              <a:t>Quanti anni hanno?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900"/>
              <a:buFont typeface="Garamond"/>
              <a:buNone/>
            </a:pPr>
            <a:r>
              <a:rPr lang="en-US" sz="3900" b="1">
                <a:solidFill>
                  <a:srgbClr val="942192"/>
                </a:solidFill>
              </a:rPr>
              <a:t>Informazioni generali su questo laboratorio</a:t>
            </a:r>
            <a:endParaRPr/>
          </a:p>
        </p:txBody>
      </p:sp>
      <p:sp>
        <p:nvSpPr>
          <p:cNvPr id="180" name="Google Shape;180;p2"/>
          <p:cNvSpPr txBox="1">
            <a:spLocks noGrp="1"/>
          </p:cNvSpPr>
          <p:nvPr>
            <p:ph type="body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277177" lvl="0" indent="-277177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5"/>
              <a:buChar char="•"/>
            </a:pPr>
            <a:r>
              <a:rPr lang="en-US" sz="2700"/>
              <a:t>È un corso di 20 (venti) ore suddiviso in 8 (otto) lezioni di 2 (due) ore e 30 (trenta) minuti.</a:t>
            </a:r>
            <a:endParaRPr/>
          </a:p>
          <a:p>
            <a:pPr marL="277177" lvl="0" indent="-277177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105"/>
              <a:buChar char="•"/>
            </a:pPr>
            <a:r>
              <a:rPr lang="en-US" sz="2700"/>
              <a:t>È un corso di livello base, impariamo le cose fondamentali della sartoria: il lavoro del sarto, i tessuti, gli strumenti e le macchine che usa il sarto, le misure sartoriali, confezionare un semplice capo di abbigliamento.</a:t>
            </a:r>
            <a:endParaRPr/>
          </a:p>
          <a:p>
            <a:pPr marL="277177" lvl="0" indent="-277177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105"/>
              <a:buChar char="•"/>
            </a:pPr>
            <a:r>
              <a:rPr lang="en-US" sz="2700"/>
              <a:t>Impariamo anche l’italiano, impariamo a presentarci e a comunicare, così è più facile trovare un lavoro!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15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"/>
          <p:cNvSpPr txBox="1">
            <a:spLocks noGrp="1"/>
          </p:cNvSpPr>
          <p:nvPr>
            <p:ph type="title"/>
          </p:nvPr>
        </p:nvSpPr>
        <p:spPr>
          <a:xfrm>
            <a:off x="1303867" y="982131"/>
            <a:ext cx="9592734" cy="2954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100"/>
              <a:buFont typeface="Garamond"/>
              <a:buNone/>
            </a:pPr>
            <a:r>
              <a:rPr lang="en-US" sz="4100" b="1">
                <a:solidFill>
                  <a:srgbClr val="942192"/>
                </a:solidFill>
              </a:rPr>
              <a:t>Perché vuoi fare un laboratorio di sartoria?</a:t>
            </a:r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body" idx="1"/>
          </p:nvPr>
        </p:nvSpPr>
        <p:spPr>
          <a:xfrm>
            <a:off x="1303867" y="4343398"/>
            <a:ext cx="9592734" cy="15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/>
              <a:t>Parliamo un po’ con i compagni e con l’insegnante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"/>
          <p:cNvSpPr txBox="1">
            <a:spLocks noGrp="1"/>
          </p:cNvSpPr>
          <p:nvPr>
            <p:ph type="title"/>
          </p:nvPr>
        </p:nvSpPr>
        <p:spPr>
          <a:xfrm>
            <a:off x="1303867" y="982131"/>
            <a:ext cx="9592734" cy="2954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400"/>
              <a:buFont typeface="Garamond"/>
              <a:buNone/>
            </a:pPr>
            <a:r>
              <a:rPr lang="en-US" sz="4400" b="1">
                <a:solidFill>
                  <a:srgbClr val="942192"/>
                </a:solidFill>
              </a:rPr>
              <a:t>Hai esperienza di lavoro in sartoria o con i tessuti in generale?</a:t>
            </a:r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body" idx="1"/>
          </p:nvPr>
        </p:nvSpPr>
        <p:spPr>
          <a:xfrm>
            <a:off x="1303867" y="4343398"/>
            <a:ext cx="9592734" cy="15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/>
              <a:t>Parliamo un po’ con i compagni e con l’insegnante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"/>
          <p:cNvSpPr txBox="1">
            <a:spLocks noGrp="1"/>
          </p:cNvSpPr>
          <p:nvPr>
            <p:ph type="title"/>
          </p:nvPr>
        </p:nvSpPr>
        <p:spPr>
          <a:xfrm>
            <a:off x="1303867" y="982131"/>
            <a:ext cx="9592734" cy="2954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400"/>
              <a:buFont typeface="Garamond"/>
              <a:buNone/>
            </a:pPr>
            <a:r>
              <a:rPr lang="en-US" sz="4400">
                <a:solidFill>
                  <a:srgbClr val="942192"/>
                </a:solidFill>
              </a:rPr>
              <a:t>Se dico </a:t>
            </a:r>
            <a:r>
              <a:rPr lang="en-US" b="1" i="1"/>
              <a:t>Sartoria</a:t>
            </a:r>
            <a:r>
              <a:rPr lang="en-US" sz="4400">
                <a:solidFill>
                  <a:srgbClr val="942192"/>
                </a:solidFill>
              </a:rPr>
              <a:t>…</a:t>
            </a:r>
            <a:endParaRPr/>
          </a:p>
        </p:txBody>
      </p:sp>
      <p:sp>
        <p:nvSpPr>
          <p:cNvPr id="198" name="Google Shape;198;p5"/>
          <p:cNvSpPr txBox="1">
            <a:spLocks noGrp="1"/>
          </p:cNvSpPr>
          <p:nvPr>
            <p:ph type="body" idx="1"/>
          </p:nvPr>
        </p:nvSpPr>
        <p:spPr>
          <a:xfrm>
            <a:off x="1303867" y="4343398"/>
            <a:ext cx="9592734" cy="15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45720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20"/>
              <a:buFont typeface="Arial"/>
              <a:buChar char="•"/>
            </a:pPr>
            <a:r>
              <a:rPr lang="en-US" sz="2800"/>
              <a:t>Tu, a cosa pensi? Qual è la prima parola che ti viene in mente?</a:t>
            </a:r>
            <a:endParaRPr/>
          </a:p>
          <a:p>
            <a:pPr marL="45720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220"/>
              <a:buFont typeface="Arial"/>
              <a:buChar char="•"/>
            </a:pPr>
            <a:r>
              <a:rPr lang="en-US" sz="2800"/>
              <a:t>Appunta le parole su un quaderno.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4000"/>
              <a:buFont typeface="Garamond"/>
              <a:buNone/>
            </a:pPr>
            <a:r>
              <a:rPr lang="en-US" sz="4000" b="1">
                <a:solidFill>
                  <a:srgbClr val="942192"/>
                </a:solidFill>
              </a:rPr>
              <a:t>Ora, presentiamoci e conosciamoci meglio!</a:t>
            </a:r>
            <a:endParaRPr/>
          </a:p>
        </p:txBody>
      </p:sp>
      <p:sp>
        <p:nvSpPr>
          <p:cNvPr id="204" name="Google Shape;204;p6"/>
          <p:cNvSpPr txBox="1">
            <a:spLocks noGrp="1"/>
          </p:cNvSpPr>
          <p:nvPr>
            <p:ph type="body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60"/>
              <a:buChar char="•"/>
            </a:pP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Mi chiamo Giulia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760"/>
              <a:buChar char="•"/>
            </a:pP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Ho </a:t>
            </a:r>
            <a:r>
              <a:rPr lang="en-US"/>
              <a:t>30</a:t>
            </a: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anni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760"/>
              <a:buChar char="•"/>
            </a:pP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Sono italiana di </a:t>
            </a:r>
            <a:r>
              <a:rPr lang="en-US"/>
              <a:t>Sciacca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760"/>
              <a:buChar char="•"/>
            </a:pP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Sono insegnante d’italiano</a:t>
            </a:r>
            <a:endParaRPr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760"/>
              <a:buChar char="•"/>
            </a:pPr>
            <a:r>
              <a:rPr lang="en-US" sz="24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Mi piace la musica, la natura, viaggiare e il caffè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000"/>
              <a:buFont typeface="Garamond"/>
              <a:buNone/>
            </a:pPr>
            <a:r>
              <a:rPr lang="en-US" sz="3000" b="1">
                <a:solidFill>
                  <a:srgbClr val="942192"/>
                </a:solidFill>
              </a:rPr>
              <a:t>Queste sono le mie informazioni personali ma, quali sono le domande che servono per ottenere queste informazioni?</a:t>
            </a:r>
            <a:endParaRPr/>
          </a:p>
        </p:txBody>
      </p:sp>
      <p:sp>
        <p:nvSpPr>
          <p:cNvPr id="210" name="Google Shape;210;p7"/>
          <p:cNvSpPr txBox="1">
            <a:spLocks noGrp="1"/>
          </p:cNvSpPr>
          <p:nvPr>
            <p:ph type="body" idx="1"/>
          </p:nvPr>
        </p:nvSpPr>
        <p:spPr>
          <a:xfrm>
            <a:off x="1295396" y="2658533"/>
            <a:ext cx="4718312" cy="576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800">
                <a:solidFill>
                  <a:schemeClr val="accent1"/>
                </a:solidFill>
              </a:rPr>
              <a:t>Informazioni personali</a:t>
            </a:r>
            <a:endParaRPr/>
          </a:p>
        </p:txBody>
      </p:sp>
      <p:sp>
        <p:nvSpPr>
          <p:cNvPr id="211" name="Google Shape;211;p7"/>
          <p:cNvSpPr txBox="1"/>
          <p:nvPr/>
        </p:nvSpPr>
        <p:spPr>
          <a:xfrm>
            <a:off x="1341116" y="3243259"/>
            <a:ext cx="4626871" cy="263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5750" marR="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Mi chiamo Giulia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 Ho 28 anni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Sono italiana di Palermo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Sono insegnante d’italiano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Mi piace la musica, la natura, viaggiare e il caffè</a:t>
            </a:r>
            <a:endParaRPr/>
          </a:p>
        </p:txBody>
      </p:sp>
      <p:sp>
        <p:nvSpPr>
          <p:cNvPr id="212" name="Google Shape;212;p7"/>
          <p:cNvSpPr txBox="1">
            <a:spLocks noGrp="1"/>
          </p:cNvSpPr>
          <p:nvPr>
            <p:ph type="body" idx="2"/>
          </p:nvPr>
        </p:nvSpPr>
        <p:spPr>
          <a:xfrm>
            <a:off x="6180668" y="2658533"/>
            <a:ext cx="4718309" cy="576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accent1"/>
                </a:solidFill>
              </a:rPr>
              <a:t>Domande</a:t>
            </a:r>
            <a:endParaRPr/>
          </a:p>
        </p:txBody>
      </p:sp>
      <p:sp>
        <p:nvSpPr>
          <p:cNvPr id="213" name="Google Shape;213;p7"/>
          <p:cNvSpPr txBox="1"/>
          <p:nvPr/>
        </p:nvSpPr>
        <p:spPr>
          <a:xfrm>
            <a:off x="6226388" y="3243259"/>
            <a:ext cx="4626869" cy="263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/>
          <a:p>
            <a:pPr marL="285750" marR="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Come ti chiami?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Quanti anni hai?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Di dove sei?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Cosa fai nella vita?</a:t>
            </a:r>
            <a:endParaRPr/>
          </a:p>
          <a:p>
            <a:pPr marL="285750" marR="0" lvl="0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3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Cosa ti piace?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64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3600"/>
              <a:buFont typeface="Garamond"/>
              <a:buNone/>
            </a:pPr>
            <a:r>
              <a:rPr lang="en-US" sz="3600" b="1">
                <a:solidFill>
                  <a:srgbClr val="942192"/>
                </a:solidFill>
              </a:rPr>
              <a:t>Allora, vediamo un po’ chi è questo insegnante...</a:t>
            </a:r>
            <a:endParaRPr/>
          </a:p>
        </p:txBody>
      </p:sp>
      <p:sp>
        <p:nvSpPr>
          <p:cNvPr id="219" name="Google Shape;219;p8"/>
          <p:cNvSpPr txBox="1">
            <a:spLocks noGrp="1"/>
          </p:cNvSpPr>
          <p:nvPr>
            <p:ph type="body" idx="1"/>
          </p:nvPr>
        </p:nvSpPr>
        <p:spPr>
          <a:xfrm>
            <a:off x="1295400" y="2489979"/>
            <a:ext cx="9601197" cy="3742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/>
          <a:p>
            <a:pPr marL="167839" lvl="0" indent="-167839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942192"/>
                </a:solidFill>
              </a:rPr>
              <a:t>Come si chiama l’insegnante?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000000"/>
                </a:solidFill>
              </a:rPr>
              <a:t>Si chiama Giulia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942192"/>
                </a:solidFill>
              </a:rPr>
              <a:t>Quanti anni ha?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000000"/>
                </a:solidFill>
              </a:rPr>
              <a:t>Ha 30 anni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942192"/>
                </a:solidFill>
              </a:rPr>
              <a:t>Di dov’è?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000000"/>
                </a:solidFill>
              </a:rPr>
              <a:t>È italiana di Sciacca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942192"/>
                </a:solidFill>
              </a:rPr>
              <a:t>Cosa fa nella vita?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000000"/>
                </a:solidFill>
              </a:rPr>
              <a:t>È insegnante di italiano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942192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942192"/>
                </a:solidFill>
              </a:rPr>
              <a:t>Cosa le piace?</a:t>
            </a:r>
            <a:endParaRPr/>
          </a:p>
          <a:p>
            <a:pPr marL="167839" lvl="0" indent="-167839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Garamond"/>
              <a:buChar char="•"/>
            </a:pPr>
            <a:r>
              <a:rPr lang="en-US" sz="2600" b="1">
                <a:solidFill>
                  <a:srgbClr val="000000"/>
                </a:solidFill>
              </a:rPr>
              <a:t>Gli piace la musica, la natura, viaggiare e il caffè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1369</Words>
  <Application>Microsoft Office PowerPoint</Application>
  <PresentationFormat>Personalizzato</PresentationFormat>
  <Paragraphs>176</Paragraphs>
  <Slides>30</Slides>
  <Notes>28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4" baseType="lpstr">
      <vt:lpstr>Arial</vt:lpstr>
      <vt:lpstr>Calibri</vt:lpstr>
      <vt:lpstr>Garamond</vt:lpstr>
      <vt:lpstr>Organico</vt:lpstr>
      <vt:lpstr>Presentazione standard di PowerPoint</vt:lpstr>
      <vt:lpstr>Presentazione standard di PowerPoint</vt:lpstr>
      <vt:lpstr>Informazioni generali su questo laboratorio</vt:lpstr>
      <vt:lpstr>Perché vuoi fare un laboratorio di sartoria?</vt:lpstr>
      <vt:lpstr>Hai esperienza di lavoro in sartoria o con i tessuti in generale?</vt:lpstr>
      <vt:lpstr>Se dico Sartoria…</vt:lpstr>
      <vt:lpstr>Ora, presentiamoci e conosciamoci meglio!</vt:lpstr>
      <vt:lpstr>Queste sono le mie informazioni personali ma, quali sono le domande che servono per ottenere queste informazioni?</vt:lpstr>
      <vt:lpstr>Allora, vediamo un po’ chi è questo insegnante...</vt:lpstr>
      <vt:lpstr>Attività 1 lezione 1</vt:lpstr>
      <vt:lpstr>Video: Il sarto, i tessuti e la sartoria</vt:lpstr>
      <vt:lpstr>Presentazione standard di PowerPoint</vt:lpstr>
      <vt:lpstr>In generale, di cosa parla questo video? </vt:lpstr>
      <vt:lpstr>Ecco cosa dice la nostra esperta nel video:</vt:lpstr>
      <vt:lpstr>Video: Il sarto, i tessuti e la sartoria Guarda il video altre due volte e rispondi a queste domande, poi vediamo insieme le risposte </vt:lpstr>
      <vt:lpstr>Video: Il sarto, i tessuti e la sartoria</vt:lpstr>
      <vt:lpstr>Presentazione standard di PowerPoint</vt:lpstr>
      <vt:lpstr>Rispondiamo ora insieme a queste domande...</vt:lpstr>
      <vt:lpstr>Rispondiamo ora insieme a queste domande...</vt:lpstr>
      <vt:lpstr>«Il sarto è l’artigiano che lavora i tessuti per creare abiti nuovi»  La parola è fa parte del verbo essere. Il verbo essere si usa per:</vt:lpstr>
      <vt:lpstr>Le persone del verbo Le persone del verbo si chiamano pronomi personali   </vt:lpstr>
      <vt:lpstr>Per esempio...</vt:lpstr>
      <vt:lpstr>Completiamo con il verbo essere</vt:lpstr>
      <vt:lpstr>Completiamo con il verbo essere</vt:lpstr>
      <vt:lpstr>«... I tessuti hanno caratteristiche diverse» La parola hanno fa parte del verbo avere. Il verbo avere si usa per:</vt:lpstr>
      <vt:lpstr>Completiamo con il verbo avere</vt:lpstr>
      <vt:lpstr>Completiamo con il verbo avere</vt:lpstr>
      <vt:lpstr>Completiamo con avere o essere</vt:lpstr>
      <vt:lpstr>Leggi di nuovo il testo e rispondi alle domande. Usa essere e avere!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sartoria</dc:title>
  <cp:lastModifiedBy>rospe </cp:lastModifiedBy>
  <cp:revision>2</cp:revision>
  <dcterms:modified xsi:type="dcterms:W3CDTF">2021-09-12T12:10:54Z</dcterms:modified>
</cp:coreProperties>
</file>