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aramond"/>
        <a:ea typeface="Garamond"/>
        <a:cs typeface="Garamond"/>
        <a:sym typeface="Garamond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aramond"/>
        <a:ea typeface="Garamond"/>
        <a:cs typeface="Garamond"/>
        <a:sym typeface="Garamond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aramond"/>
        <a:ea typeface="Garamond"/>
        <a:cs typeface="Garamond"/>
        <a:sym typeface="Garamond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aramond"/>
        <a:ea typeface="Garamond"/>
        <a:cs typeface="Garamond"/>
        <a:sym typeface="Garamond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aramond"/>
        <a:ea typeface="Garamond"/>
        <a:cs typeface="Garamond"/>
        <a:sym typeface="Garamond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aramond"/>
        <a:ea typeface="Garamond"/>
        <a:cs typeface="Garamond"/>
        <a:sym typeface="Garamond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aramond"/>
        <a:ea typeface="Garamond"/>
        <a:cs typeface="Garamond"/>
        <a:sym typeface="Garamond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aramond"/>
        <a:ea typeface="Garamond"/>
        <a:cs typeface="Garamond"/>
        <a:sym typeface="Garamond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aramond"/>
        <a:ea typeface="Garamond"/>
        <a:cs typeface="Garamond"/>
        <a:sym typeface="Garamond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Garamond"/>
          <a:ea typeface="Garamond"/>
          <a:cs typeface="Garamon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8DDCB"/>
          </a:solidFill>
        </a:fill>
      </a:tcStyle>
    </a:wholeTbl>
    <a:band2H>
      <a:tcTxStyle/>
      <a:tcStyle>
        <a:tcBdr/>
        <a:fill>
          <a:solidFill>
            <a:srgbClr val="ECEFE7"/>
          </a:solidFill>
        </a:fill>
      </a:tcStyle>
    </a:band2H>
    <a:firstCol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aramond"/>
          <a:ea typeface="Garamond"/>
          <a:cs typeface="Garamon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DE"/>
          </a:solidFill>
        </a:fill>
      </a:tcStyle>
    </a:wholeTbl>
    <a:band2H>
      <a:tcTxStyle/>
      <a:tcStyle>
        <a:tcBdr/>
        <a:fill>
          <a:solidFill>
            <a:srgbClr val="E8EBEF"/>
          </a:solidFill>
        </a:fill>
      </a:tcStyle>
    </a:band2H>
    <a:firstCol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aramond"/>
          <a:ea typeface="Garamond"/>
          <a:cs typeface="Garamon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4CD"/>
          </a:solidFill>
        </a:fill>
      </a:tcStyle>
    </a:wholeTbl>
    <a:band2H>
      <a:tcTxStyle/>
      <a:tcStyle>
        <a:tcBdr/>
        <a:fill>
          <a:solidFill>
            <a:srgbClr val="F9F2E8"/>
          </a:solidFill>
        </a:fill>
      </a:tcStyle>
    </a:band2H>
    <a:firstCol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aramond"/>
          <a:ea typeface="Garamond"/>
          <a:cs typeface="Garamon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Garamond"/>
          <a:ea typeface="Garamond"/>
          <a:cs typeface="Garamon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aramond"/>
          <a:ea typeface="Garamond"/>
          <a:cs typeface="Garamon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Garamond"/>
          <a:ea typeface="Garamond"/>
          <a:cs typeface="Garamon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aramond"/>
          <a:ea typeface="Garamond"/>
          <a:cs typeface="Garamon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Garamond"/>
          <a:ea typeface="Garamond"/>
          <a:cs typeface="Garamon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Garamond"/>
          <a:ea typeface="Garamond"/>
          <a:cs typeface="Garamon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Garamond"/>
          <a:ea typeface="Garamond"/>
          <a:cs typeface="Garamon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9" name="Shape 33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14186530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082910" y="-2139272"/>
            <a:ext cx="13612067" cy="906746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1" name="Group 6"/>
          <p:cNvGrpSpPr/>
          <p:nvPr/>
        </p:nvGrpSpPr>
        <p:grpSpPr>
          <a:xfrm>
            <a:off x="-16935" y="0"/>
            <a:ext cx="12231161" cy="6856215"/>
            <a:chOff x="0" y="0"/>
            <a:chExt cx="12231160" cy="6856214"/>
          </a:xfrm>
        </p:grpSpPr>
        <p:pic>
          <p:nvPicPr>
            <p:cNvPr id="17" name="Picture 15" descr="Picture 15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6933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" name="Rectangle 25"/>
            <p:cNvSpPr/>
            <p:nvPr/>
          </p:nvSpPr>
          <p:spPr>
            <a:xfrm>
              <a:off x="2345265" y="1540930"/>
              <a:ext cx="7543803" cy="38354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19" name="Picture 16" descr="Picture 16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47609"/>
              <a:ext cx="2478025" cy="6126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" name="Picture 19" descr="Picture 1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9753135" y="3147609"/>
              <a:ext cx="2478025" cy="6126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2" name="Titolo Testo"/>
          <p:cNvSpPr txBox="1">
            <a:spLocks noGrp="1"/>
          </p:cNvSpPr>
          <p:nvPr>
            <p:ph type="title"/>
          </p:nvPr>
        </p:nvSpPr>
        <p:spPr>
          <a:xfrm>
            <a:off x="2692398" y="1871130"/>
            <a:ext cx="6815670" cy="1515534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t>Titolo Testo</a:t>
            </a:r>
          </a:p>
        </p:txBody>
      </p:sp>
      <p:sp>
        <p:nvSpPr>
          <p:cNvPr id="23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2692398" y="3657596"/>
            <a:ext cx="6815670" cy="1320803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1pPr>
            <a:lvl2pPr marL="0" indent="45720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2pPr>
            <a:lvl3pPr marL="0" indent="91440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3pPr>
            <a:lvl4pPr marL="0" indent="137160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4pPr>
            <a:lvl5pPr marL="0" indent="182880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4" name="Straight Connector 14"/>
          <p:cNvSpPr/>
          <p:nvPr/>
        </p:nvSpPr>
        <p:spPr>
          <a:xfrm>
            <a:off x="2692399" y="3522131"/>
            <a:ext cx="6815667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5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84864" y="5055443"/>
            <a:ext cx="223203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146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7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148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9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1" name="Titolo Testo"/>
          <p:cNvSpPr txBox="1">
            <a:spLocks noGrp="1"/>
          </p:cNvSpPr>
          <p:nvPr>
            <p:ph type="title"/>
          </p:nvPr>
        </p:nvSpPr>
        <p:spPr>
          <a:xfrm>
            <a:off x="1295400" y="4815414"/>
            <a:ext cx="9609668" cy="566739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Titolo Testo</a:t>
            </a:r>
          </a:p>
        </p:txBody>
      </p:sp>
      <p:sp>
        <p:nvSpPr>
          <p:cNvPr id="152" name="Picture Placeholder 2"/>
          <p:cNvSpPr>
            <a:spLocks noGrp="1"/>
          </p:cNvSpPr>
          <p:nvPr>
            <p:ph type="pic" idx="21"/>
          </p:nvPr>
        </p:nvSpPr>
        <p:spPr>
          <a:xfrm>
            <a:off x="1041426" y="1041399"/>
            <a:ext cx="10105974" cy="3335869"/>
          </a:xfrm>
          <a:prstGeom prst="rect">
            <a:avLst/>
          </a:prstGeom>
          <a:ln w="57150">
            <a:solidFill>
              <a:srgbClr val="808080"/>
            </a:solidFill>
            <a:miter lim="800000"/>
          </a:ln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53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5382152"/>
            <a:ext cx="9609668" cy="493713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1400"/>
            </a:lvl1pPr>
            <a:lvl2pPr marL="0" indent="457200" algn="ctr">
              <a:buClrTx/>
              <a:buSzTx/>
              <a:buFontTx/>
              <a:buNone/>
              <a:defRPr sz="1400"/>
            </a:lvl2pPr>
            <a:lvl3pPr marL="0" indent="914400" algn="ctr">
              <a:buClrTx/>
              <a:buSzTx/>
              <a:buFontTx/>
              <a:buNone/>
              <a:defRPr sz="1400"/>
            </a:lvl3pPr>
            <a:lvl4pPr marL="0" indent="1371600" algn="ctr">
              <a:buClrTx/>
              <a:buSzTx/>
              <a:buFontTx/>
              <a:buNone/>
              <a:defRPr sz="1400"/>
            </a:lvl4pPr>
            <a:lvl5pPr marL="0" indent="1828800" algn="ctr">
              <a:buClrTx/>
              <a:buSzTx/>
              <a:buFontTx/>
              <a:buNone/>
              <a:defRPr sz="1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5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016864" y="-2814854"/>
            <a:ext cx="14560892" cy="969950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6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162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3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164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5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7" name="Titolo Testo"/>
          <p:cNvSpPr txBox="1">
            <a:spLocks noGrp="1"/>
          </p:cNvSpPr>
          <p:nvPr>
            <p:ph type="title"/>
          </p:nvPr>
        </p:nvSpPr>
        <p:spPr>
          <a:xfrm>
            <a:off x="1303867" y="982132"/>
            <a:ext cx="9592734" cy="295486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16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303867" y="4343398"/>
            <a:ext cx="9592734" cy="1532468"/>
          </a:xfrm>
          <a:prstGeom prst="rect">
            <a:avLst/>
          </a:prstGeom>
        </p:spPr>
        <p:txBody>
          <a:bodyPr anchor="ctr"/>
          <a:lstStyle>
            <a:lvl1pPr marL="0" indent="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1pPr>
            <a:lvl2pPr marL="0" indent="45720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2pPr>
            <a:lvl3pPr marL="0" indent="91440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3pPr>
            <a:lvl4pPr marL="0" indent="137160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4pPr>
            <a:lvl5pPr marL="0" indent="182880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69" name="Straight Connector 14"/>
          <p:cNvSpPr/>
          <p:nvPr/>
        </p:nvSpPr>
        <p:spPr>
          <a:xfrm>
            <a:off x="1396169" y="4140198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7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177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8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179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0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82" name="Titolo Testo"/>
          <p:cNvSpPr txBox="1">
            <a:spLocks noGrp="1"/>
          </p:cNvSpPr>
          <p:nvPr>
            <p:ph type="title"/>
          </p:nvPr>
        </p:nvSpPr>
        <p:spPr>
          <a:xfrm>
            <a:off x="1446212" y="982132"/>
            <a:ext cx="9296399" cy="2370669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r>
              <a:t>Titolo Testo</a:t>
            </a:r>
          </a:p>
        </p:txBody>
      </p:sp>
      <p:sp>
        <p:nvSpPr>
          <p:cNvPr id="183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74811" y="3352800"/>
            <a:ext cx="8839204" cy="584200"/>
          </a:xfrm>
          <a:prstGeom prst="rect">
            <a:avLst/>
          </a:prstGeom>
        </p:spPr>
        <p:txBody>
          <a:bodyPr anchor="ctr"/>
          <a:lstStyle>
            <a:lvl1pPr marL="0" indent="0" algn="r">
              <a:buClrTx/>
              <a:buSzTx/>
              <a:buFontTx/>
              <a:buNone/>
              <a:defRPr sz="2000"/>
            </a:lvl1pPr>
            <a:lvl2pPr marL="0" indent="457200" algn="r">
              <a:buClrTx/>
              <a:buSzTx/>
              <a:buFontTx/>
              <a:buNone/>
              <a:defRPr sz="2000"/>
            </a:lvl2pPr>
            <a:lvl3pPr marL="0" indent="914400" algn="r">
              <a:buClrTx/>
              <a:buSzTx/>
              <a:buFontTx/>
              <a:buNone/>
              <a:defRPr sz="2000"/>
            </a:lvl3pPr>
            <a:lvl4pPr marL="0" indent="1371600" algn="r">
              <a:buClrTx/>
              <a:buSzTx/>
              <a:buFontTx/>
              <a:buNone/>
              <a:defRPr sz="2000"/>
            </a:lvl4pPr>
            <a:lvl5pPr marL="0" indent="1828800" algn="r">
              <a:buClrTx/>
              <a:buSzTx/>
              <a:buFontTx/>
              <a:buNone/>
              <a:defRPr sz="2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84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295400" y="4343398"/>
            <a:ext cx="9609668" cy="1532468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185" name="TextBox 13"/>
          <p:cNvSpPr txBox="1"/>
          <p:nvPr/>
        </p:nvSpPr>
        <p:spPr>
          <a:xfrm>
            <a:off x="907732" y="555129"/>
            <a:ext cx="518161" cy="1234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>
              <a:defRPr sz="8000"/>
            </a:lvl1pPr>
          </a:lstStyle>
          <a:p>
            <a:r>
              <a:t>“</a:t>
            </a:r>
          </a:p>
        </p:txBody>
      </p:sp>
      <p:sp>
        <p:nvSpPr>
          <p:cNvPr id="186" name="TextBox 14"/>
          <p:cNvSpPr txBox="1"/>
          <p:nvPr/>
        </p:nvSpPr>
        <p:spPr>
          <a:xfrm>
            <a:off x="10645986" y="2503038"/>
            <a:ext cx="518161" cy="1234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8000"/>
            </a:lvl1pPr>
          </a:lstStyle>
          <a:p>
            <a:r>
              <a:t>”</a:t>
            </a:r>
          </a:p>
        </p:txBody>
      </p:sp>
      <p:sp>
        <p:nvSpPr>
          <p:cNvPr id="187" name="Straight Connector 18"/>
          <p:cNvSpPr/>
          <p:nvPr/>
        </p:nvSpPr>
        <p:spPr>
          <a:xfrm>
            <a:off x="1396169" y="4140198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8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195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6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197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8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00" name="Titolo Testo"/>
          <p:cNvSpPr txBox="1">
            <a:spLocks noGrp="1"/>
          </p:cNvSpPr>
          <p:nvPr>
            <p:ph type="title"/>
          </p:nvPr>
        </p:nvSpPr>
        <p:spPr>
          <a:xfrm>
            <a:off x="1295402" y="3308580"/>
            <a:ext cx="9609668" cy="1468801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201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4777380"/>
            <a:ext cx="9609669" cy="860401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1pPr>
            <a:lvl2pPr marL="0" indent="45720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2pPr>
            <a:lvl3pPr marL="0" indent="91440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3pPr>
            <a:lvl4pPr marL="0" indent="137160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4pPr>
            <a:lvl5pPr marL="0" indent="182880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0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209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0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211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2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14" name="Titolo Testo"/>
          <p:cNvSpPr txBox="1">
            <a:spLocks noGrp="1"/>
          </p:cNvSpPr>
          <p:nvPr>
            <p:ph type="title"/>
          </p:nvPr>
        </p:nvSpPr>
        <p:spPr>
          <a:xfrm>
            <a:off x="1446212" y="982132"/>
            <a:ext cx="9296399" cy="2243669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r>
              <a:t>Titolo Testo</a:t>
            </a:r>
          </a:p>
        </p:txBody>
      </p:sp>
      <p:sp>
        <p:nvSpPr>
          <p:cNvPr id="21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3639311"/>
            <a:ext cx="9609669" cy="886969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1pPr>
            <a:lvl2pPr marL="0" indent="45720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2pPr>
            <a:lvl3pPr marL="0" indent="91440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3pPr>
            <a:lvl4pPr marL="0" indent="137160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4pPr>
            <a:lvl5pPr marL="0" indent="182880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16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295400" y="4529666"/>
            <a:ext cx="9609670" cy="1346201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217" name="TextBox 11"/>
          <p:cNvSpPr txBox="1"/>
          <p:nvPr/>
        </p:nvSpPr>
        <p:spPr>
          <a:xfrm>
            <a:off x="907732" y="555129"/>
            <a:ext cx="518161" cy="1234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>
              <a:defRPr sz="8000"/>
            </a:lvl1pPr>
          </a:lstStyle>
          <a:p>
            <a:r>
              <a:t>“</a:t>
            </a:r>
          </a:p>
        </p:txBody>
      </p:sp>
      <p:sp>
        <p:nvSpPr>
          <p:cNvPr id="218" name="TextBox 12"/>
          <p:cNvSpPr txBox="1"/>
          <p:nvPr/>
        </p:nvSpPr>
        <p:spPr>
          <a:xfrm>
            <a:off x="10645986" y="2274428"/>
            <a:ext cx="518161" cy="1234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8000"/>
            </a:lvl1pPr>
          </a:lstStyle>
          <a:p>
            <a:r>
              <a:t>”</a:t>
            </a:r>
          </a:p>
        </p:txBody>
      </p:sp>
      <p:sp>
        <p:nvSpPr>
          <p:cNvPr id="219" name="Straight Connector 25"/>
          <p:cNvSpPr/>
          <p:nvPr/>
        </p:nvSpPr>
        <p:spPr>
          <a:xfrm>
            <a:off x="1396169" y="3429000"/>
            <a:ext cx="9407299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2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227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8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229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0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32" name="Titolo Testo"/>
          <p:cNvSpPr txBox="1">
            <a:spLocks noGrp="1"/>
          </p:cNvSpPr>
          <p:nvPr>
            <p:ph type="title"/>
          </p:nvPr>
        </p:nvSpPr>
        <p:spPr>
          <a:xfrm>
            <a:off x="1295400" y="982132"/>
            <a:ext cx="9609668" cy="2243669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33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3630167"/>
            <a:ext cx="9609669" cy="841249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1pPr>
            <a:lvl2pPr marL="0" indent="45720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2pPr>
            <a:lvl3pPr marL="0" indent="91440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3pPr>
            <a:lvl4pPr marL="0" indent="137160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4pPr>
            <a:lvl5pPr marL="0" indent="182880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4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295400" y="4470398"/>
            <a:ext cx="9609671" cy="1405468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235" name="Straight Connector 14"/>
          <p:cNvSpPr/>
          <p:nvPr/>
        </p:nvSpPr>
        <p:spPr>
          <a:xfrm>
            <a:off x="1396169" y="3429000"/>
            <a:ext cx="9407299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639425" y="-3026303"/>
            <a:ext cx="14875114" cy="990882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48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244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5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defTabSz="457200"/>
              <a:endParaRPr/>
            </a:p>
          </p:txBody>
        </p:sp>
        <p:pic>
          <p:nvPicPr>
            <p:cNvPr id="246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7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9" name="Straight Connector 6"/>
          <p:cNvSpPr/>
          <p:nvPr/>
        </p:nvSpPr>
        <p:spPr>
          <a:xfrm>
            <a:off x="1396169" y="2421465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pPr defTabSz="457200"/>
            <a:endParaRPr/>
          </a:p>
        </p:txBody>
      </p:sp>
      <p:sp>
        <p:nvSpPr>
          <p:cNvPr id="250" name="Titolo Testo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51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295400" y="2556931"/>
            <a:ext cx="9601198" cy="3318938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5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 defTabSz="457200"/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616876" y="-4352087"/>
            <a:ext cx="16853513" cy="112267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64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260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1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defTabSz="457200"/>
              <a:endParaRPr/>
            </a:p>
          </p:txBody>
        </p:sp>
        <p:pic>
          <p:nvPicPr>
            <p:cNvPr id="262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3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65" name="Straight Connector 6"/>
          <p:cNvSpPr/>
          <p:nvPr/>
        </p:nvSpPr>
        <p:spPr>
          <a:xfrm>
            <a:off x="1396169" y="2421465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pPr defTabSz="457200"/>
            <a:endParaRPr/>
          </a:p>
        </p:txBody>
      </p:sp>
      <p:sp>
        <p:nvSpPr>
          <p:cNvPr id="266" name="Titolo Testo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67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295400" y="2556931"/>
            <a:ext cx="9601198" cy="3318938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 defTabSz="457200"/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059283" y="-3325694"/>
            <a:ext cx="15330026" cy="1021185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80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276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7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278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79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81" name="Straight Connector 6"/>
          <p:cNvSpPr/>
          <p:nvPr/>
        </p:nvSpPr>
        <p:spPr>
          <a:xfrm>
            <a:off x="1396169" y="2421465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82" name="Titolo Testo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8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295400" y="2556931"/>
            <a:ext cx="9601198" cy="3318938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8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046869" y="-2735730"/>
            <a:ext cx="14436611" cy="961672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96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292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3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294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5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97" name="Straight Connector 6"/>
          <p:cNvSpPr/>
          <p:nvPr/>
        </p:nvSpPr>
        <p:spPr>
          <a:xfrm>
            <a:off x="1396169" y="2421465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98" name="Titolo Testo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99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295400" y="2556931"/>
            <a:ext cx="9601198" cy="3318938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0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120898" y="-2867749"/>
            <a:ext cx="14722996" cy="98074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7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33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35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8" name="Straight Connector 6"/>
          <p:cNvSpPr/>
          <p:nvPr/>
        </p:nvSpPr>
        <p:spPr>
          <a:xfrm>
            <a:off x="1396169" y="2421465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295400" y="2556931"/>
            <a:ext cx="9601198" cy="3318938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78221" y="-1453654"/>
            <a:ext cx="12548442" cy="835894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12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308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9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310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1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13" name="Straight Connector 6"/>
          <p:cNvSpPr/>
          <p:nvPr/>
        </p:nvSpPr>
        <p:spPr>
          <a:xfrm>
            <a:off x="1396169" y="2421465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14" name="Titolo Testo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15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295400" y="2556931"/>
            <a:ext cx="9601198" cy="3318938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0370" y="-1694671"/>
            <a:ext cx="12948431" cy="862539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28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324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25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326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7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29" name="Straight Connector 6"/>
          <p:cNvSpPr/>
          <p:nvPr/>
        </p:nvSpPr>
        <p:spPr>
          <a:xfrm>
            <a:off x="1396169" y="2421465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30" name="Titolo Testo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31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295400" y="2556931"/>
            <a:ext cx="9601198" cy="3318938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3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uota">
  <p:cSld name="1_Vuota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oogle Shape;73;p35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74" name="Google Shape;74;p35" descr="Picture 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" name="Google Shape;75;p35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76" name="Google Shape;76;p35" descr="Picture 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" name="Google Shape;77;p35" descr="Picture 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8" name="Google Shape;78;p35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0832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48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9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50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1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3" name="Titolo Testo"/>
          <p:cNvSpPr txBox="1">
            <a:spLocks noGrp="1"/>
          </p:cNvSpPr>
          <p:nvPr>
            <p:ph type="title"/>
          </p:nvPr>
        </p:nvSpPr>
        <p:spPr>
          <a:xfrm>
            <a:off x="2015069" y="1752606"/>
            <a:ext cx="8158689" cy="1822514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5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2015066" y="3846050"/>
            <a:ext cx="8158692" cy="954548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1pPr>
            <a:lvl2pPr marL="0" indent="45720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2pPr>
            <a:lvl3pPr marL="0" indent="91440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3pPr>
            <a:lvl4pPr marL="0" indent="137160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4pPr>
            <a:lvl5pPr marL="0" indent="182880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5" name="Straight Connector 15"/>
          <p:cNvSpPr/>
          <p:nvPr/>
        </p:nvSpPr>
        <p:spPr>
          <a:xfrm>
            <a:off x="2012723" y="3710585"/>
            <a:ext cx="8163381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5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63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4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65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6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8" name="Straight Connector 7"/>
          <p:cNvSpPr/>
          <p:nvPr/>
        </p:nvSpPr>
        <p:spPr>
          <a:xfrm>
            <a:off x="1396169" y="2421465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69" name="Titolo Testo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7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8447" y="2560320"/>
            <a:ext cx="4718305" cy="3310129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78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9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80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1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3" name="Titolo Testo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8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2658533"/>
            <a:ext cx="4718304" cy="576263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5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80670" y="2658533"/>
            <a:ext cx="4718305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pPr>
            <a:endParaRPr/>
          </a:p>
        </p:txBody>
      </p:sp>
      <p:sp>
        <p:nvSpPr>
          <p:cNvPr id="86" name="Straight Connector 17"/>
          <p:cNvSpPr/>
          <p:nvPr/>
        </p:nvSpPr>
        <p:spPr>
          <a:xfrm>
            <a:off x="1396169" y="2421465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8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94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5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96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7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99" name="Titolo Testo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00" name="Straight Connector 13"/>
          <p:cNvSpPr/>
          <p:nvPr/>
        </p:nvSpPr>
        <p:spPr>
          <a:xfrm>
            <a:off x="1396169" y="2421465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0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115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6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117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8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0" name="Titolo Testo"/>
          <p:cNvSpPr txBox="1">
            <a:spLocks noGrp="1"/>
          </p:cNvSpPr>
          <p:nvPr>
            <p:ph type="title"/>
          </p:nvPr>
        </p:nvSpPr>
        <p:spPr>
          <a:xfrm>
            <a:off x="1293811" y="1388534"/>
            <a:ext cx="3718455" cy="137160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Titolo Testo</a:t>
            </a:r>
          </a:p>
        </p:txBody>
      </p:sp>
      <p:sp>
        <p:nvSpPr>
          <p:cNvPr id="121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5418668" y="982131"/>
            <a:ext cx="5469467" cy="4893736"/>
          </a:xfrm>
          <a:prstGeom prst="rect">
            <a:avLst/>
          </a:prstGeom>
        </p:spPr>
        <p:txBody>
          <a:bodyPr anchor="ctr"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2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1293811" y="3031064"/>
            <a:ext cx="3718455" cy="2438406"/>
          </a:xfrm>
          <a:prstGeom prst="rect">
            <a:avLst/>
          </a:prstGeom>
        </p:spPr>
        <p:txBody>
          <a:bodyPr/>
          <a:lstStyle/>
          <a:p>
            <a:pPr marL="0" indent="0" algn="ctr">
              <a:buClrTx/>
              <a:buSzTx/>
              <a:buFontTx/>
              <a:buNone/>
              <a:defRPr sz="1600"/>
            </a:pPr>
            <a:endParaRPr/>
          </a:p>
        </p:txBody>
      </p:sp>
      <p:sp>
        <p:nvSpPr>
          <p:cNvPr id="123" name="Straight Connector 15"/>
          <p:cNvSpPr/>
          <p:nvPr/>
        </p:nvSpPr>
        <p:spPr>
          <a:xfrm>
            <a:off x="1396169" y="2912533"/>
            <a:ext cx="35144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2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131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2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133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4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36" name="Titolo Testo"/>
          <p:cNvSpPr txBox="1">
            <a:spLocks noGrp="1"/>
          </p:cNvSpPr>
          <p:nvPr>
            <p:ph type="title"/>
          </p:nvPr>
        </p:nvSpPr>
        <p:spPr>
          <a:xfrm>
            <a:off x="1295399" y="1883831"/>
            <a:ext cx="6241816" cy="1371601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r>
              <a:t>Titolo Testo</a:t>
            </a:r>
          </a:p>
        </p:txBody>
      </p:sp>
      <p:sp>
        <p:nvSpPr>
          <p:cNvPr id="137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8094830" y="1041400"/>
            <a:ext cx="3063348" cy="4775200"/>
          </a:xfrm>
          <a:prstGeom prst="rect">
            <a:avLst/>
          </a:prstGeom>
          <a:ln w="57150">
            <a:solidFill>
              <a:srgbClr val="808080"/>
            </a:solidFill>
            <a:miter lim="800000"/>
          </a:ln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3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399" y="3255431"/>
            <a:ext cx="6241816" cy="1828801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1800"/>
            </a:lvl1pPr>
            <a:lvl2pPr marL="0" indent="457200" algn="ctr">
              <a:buClrTx/>
              <a:buSzTx/>
              <a:buFontTx/>
              <a:buNone/>
              <a:defRPr sz="1800"/>
            </a:lvl2pPr>
            <a:lvl3pPr marL="0" indent="914400" algn="ctr">
              <a:buClrTx/>
              <a:buSzTx/>
              <a:buFontTx/>
              <a:buNone/>
              <a:defRPr sz="1800"/>
            </a:lvl3pPr>
            <a:lvl4pPr marL="0" indent="1371600" algn="ctr">
              <a:buClrTx/>
              <a:buSzTx/>
              <a:buFontTx/>
              <a:buNone/>
              <a:defRPr sz="1800"/>
            </a:lvl4pPr>
            <a:lvl5pPr marL="0" indent="1828800" algn="ctr">
              <a:buClrTx/>
              <a:buSzTx/>
              <a:buFontTx/>
              <a:buNone/>
              <a:defRPr sz="1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2" name="Picture 7" descr="Picture 7"/>
            <p:cNvPicPr>
              <a:picLocks noChangeAspect="1"/>
            </p:cNvPicPr>
            <p:nvPr/>
          </p:nvPicPr>
          <p:blipFill>
            <a:blip r:embed="rId24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" name="Rectangle 8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4" name="Picture 9" descr="Picture 9"/>
            <p:cNvPicPr>
              <a:picLocks noChangeAspect="1"/>
            </p:cNvPicPr>
            <p:nvPr/>
          </p:nvPicPr>
          <p:blipFill>
            <a:blip r:embed="rId25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" name="Picture 10" descr="Picture 10"/>
            <p:cNvPicPr>
              <a:picLocks noChangeAspect="1"/>
            </p:cNvPicPr>
            <p:nvPr/>
          </p:nvPicPr>
          <p:blipFill>
            <a:blip r:embed="rId25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7" name="Titolo Testo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8" name="Corpo livello uno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0673395" y="5986779"/>
            <a:ext cx="223204" cy="243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000"/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9pPr>
    </p:titleStyle>
    <p:bodyStyle>
      <a:lvl1pPr marL="285750" marR="0" indent="-28575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1pPr>
      <a:lvl2pPr marL="800100" marR="0" indent="-3429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2pPr>
      <a:lvl3pPr marL="1295400" marR="0" indent="-3810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3pPr>
      <a:lvl4pPr marL="1628775" marR="0" indent="-257175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4pPr>
      <a:lvl5pPr marL="2122714" marR="0" indent="-293914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5pPr>
      <a:lvl6pPr marL="2677885" marR="0" indent="-391885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6pPr>
      <a:lvl7pPr marL="3135085" marR="0" indent="-391885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7pPr>
      <a:lvl8pPr marL="3592285" marR="0" indent="-391885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8pPr>
      <a:lvl9pPr marL="4049485" marR="0" indent="-391885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speLP\Documents\0-rospe_archivio\01_rospe_LAVORI\2019 - ItaStra - FAMI\ARCHIVIO MEGA\MATERIALI DIDATTICI\03 - COVER raccolta per testi\ORIZZONTALI\A05-cover-SARTOR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42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715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Titolo 1"/>
          <p:cNvSpPr txBox="1">
            <a:spLocks noGrp="1"/>
          </p:cNvSpPr>
          <p:nvPr>
            <p:ph type="title"/>
          </p:nvPr>
        </p:nvSpPr>
        <p:spPr>
          <a:xfrm>
            <a:off x="773721" y="982132"/>
            <a:ext cx="10635175" cy="1303868"/>
          </a:xfrm>
          <a:prstGeom prst="rect">
            <a:avLst/>
          </a:prstGeom>
        </p:spPr>
        <p:txBody>
          <a:bodyPr/>
          <a:lstStyle>
            <a:lvl1pPr>
              <a:spcBef>
                <a:spcPts val="900"/>
              </a:spcBef>
              <a:defRPr sz="3900" b="1">
                <a:solidFill>
                  <a:srgbClr val="942192"/>
                </a:solidFill>
              </a:defRPr>
            </a:lvl1pPr>
          </a:lstStyle>
          <a:p>
            <a:pPr>
              <a:defRPr>
                <a:solidFill>
                  <a:srgbClr val="262626"/>
                </a:solidFill>
              </a:defRPr>
            </a:pPr>
            <a:r>
              <a:rPr>
                <a:solidFill>
                  <a:srgbClr val="942192"/>
                </a:solidFill>
              </a:rPr>
              <a:t>Le macchine della sartoria</a:t>
            </a:r>
          </a:p>
        </p:txBody>
      </p:sp>
      <p:sp>
        <p:nvSpPr>
          <p:cNvPr id="366" name="Segnaposto testo 6"/>
          <p:cNvSpPr txBox="1">
            <a:spLocks noGrp="1"/>
          </p:cNvSpPr>
          <p:nvPr>
            <p:ph type="body" idx="1"/>
          </p:nvPr>
        </p:nvSpPr>
        <p:spPr>
          <a:xfrm>
            <a:off x="773722" y="2489981"/>
            <a:ext cx="10635175" cy="3784210"/>
          </a:xfrm>
          <a:prstGeom prst="rect">
            <a:avLst/>
          </a:prstGeom>
        </p:spPr>
        <p:txBody>
          <a:bodyPr/>
          <a:lstStyle/>
          <a:p>
            <a:pPr marL="280736" indent="-280736">
              <a:lnSpc>
                <a:spcPct val="85600"/>
              </a:lnSpc>
              <a:spcBef>
                <a:spcPts val="800"/>
              </a:spcBef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Quante macchine ci sono in sartoria? Quali sono?</a:t>
            </a:r>
          </a:p>
          <a:p>
            <a:pPr marL="280736" indent="-280736">
              <a:lnSpc>
                <a:spcPct val="85600"/>
              </a:lnSpc>
              <a:spcBef>
                <a:spcPts val="800"/>
              </a:spcBef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In sartoria ci sono tre macchine. Sono la macchina da cucire, la macchina tagliacuci e il ferro da stiro.</a:t>
            </a:r>
          </a:p>
          <a:p>
            <a:pPr marL="280736" indent="-280736">
              <a:lnSpc>
                <a:spcPct val="85600"/>
              </a:lnSpc>
              <a:spcBef>
                <a:spcPts val="800"/>
              </a:spcBef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A cosa serve la macchina tagliacuci?</a:t>
            </a:r>
          </a:p>
          <a:p>
            <a:pPr marL="280736" indent="-280736">
              <a:lnSpc>
                <a:spcPct val="85600"/>
              </a:lnSpc>
              <a:spcBef>
                <a:spcPts val="800"/>
              </a:spcBef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La macchina tagliacuci serve a rifinire i capi. </a:t>
            </a:r>
          </a:p>
          <a:p>
            <a:pPr marL="280736" indent="-280736">
              <a:lnSpc>
                <a:spcPct val="85600"/>
              </a:lnSpc>
              <a:spcBef>
                <a:spcPts val="800"/>
              </a:spcBef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A cosa serve il ferro da stiro?</a:t>
            </a:r>
          </a:p>
          <a:p>
            <a:pPr marL="280736" indent="-280736">
              <a:lnSpc>
                <a:spcPct val="85600"/>
              </a:lnSpc>
              <a:spcBef>
                <a:spcPts val="800"/>
              </a:spcBef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Il ferro da stiro serve per stirare i capi e i tessuti.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" grpId="1" build="p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942192"/>
                </a:solidFill>
              </a:defRPr>
            </a:lvl1pPr>
          </a:lstStyle>
          <a:p>
            <a:r>
              <a:t>Infilare la macchina da cucire</a:t>
            </a:r>
          </a:p>
        </p:txBody>
      </p:sp>
      <p:pic>
        <p:nvPicPr>
          <p:cNvPr id="369" name="Schermata 2021-03-29 alle 12.18.07.png" descr="Schermata 2021-03-29 alle 12.18.0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8700" y="2666242"/>
            <a:ext cx="10134600" cy="3009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942192"/>
                </a:solidFill>
              </a:defRPr>
            </a:lvl1pPr>
          </a:lstStyle>
          <a:p>
            <a:r>
              <a:t>Le misure sartoriali</a:t>
            </a:r>
          </a:p>
        </p:txBody>
      </p:sp>
      <p:pic>
        <p:nvPicPr>
          <p:cNvPr id="372" name="Schermata 2021-03-06 alle 13.42.19.png" descr="Schermata 2021-03-06 alle 13.42.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9383" y="2470150"/>
            <a:ext cx="895846" cy="1943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3" name="Schermata 2021-03-06 alle 13.46.13.png" descr="Schermata 2021-03-06 alle 13.46.1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50005" y="2449776"/>
            <a:ext cx="832759" cy="1943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4" name="Schermata 2021-03-06 alle 13.47.22.png" descr="Schermata 2021-03-06 alle 13.47.2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508821" y="2449776"/>
            <a:ext cx="876301" cy="1943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5" name="Schermata 2021-03-06 alle 13.51.38.png" descr="Schermata 2021-03-06 alle 13.51.38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798131" y="2476500"/>
            <a:ext cx="876301" cy="1917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Schermata 2021-03-06 alle 13.52.53.png" descr="Schermata 2021-03-06 alle 13.52.53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993851" y="2476500"/>
            <a:ext cx="850901" cy="1955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7" name="Schermata 2021-03-06 alle 13.54.30.png" descr="Schermata 2021-03-06 alle 13.54.30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7114216" y="2457450"/>
            <a:ext cx="774701" cy="1968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8" name="Schermata 2021-03-06 alle 13.55.43.png" descr="Schermata 2021-03-06 alle 13.55.43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242948" y="2482850"/>
            <a:ext cx="787401" cy="1892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9" name="Schermata 2021-03-06 alle 13.56.39.png" descr="Schermata 2021-03-06 alle 13.56.39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9306971" y="2476500"/>
            <a:ext cx="736601" cy="190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0" name="Schermata 2021-03-06 alle 14.00.37.png" descr="Schermata 2021-03-06 alle 14.00.37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0585526" y="2449776"/>
            <a:ext cx="774701" cy="1943101"/>
          </a:xfrm>
          <a:prstGeom prst="rect">
            <a:avLst/>
          </a:prstGeom>
          <a:ln w="12700">
            <a:miter lim="400000"/>
          </a:ln>
        </p:spPr>
      </p:pic>
      <p:sp>
        <p:nvSpPr>
          <p:cNvPr id="381" name="1. circonferenza torace"/>
          <p:cNvSpPr txBox="1"/>
          <p:nvPr/>
        </p:nvSpPr>
        <p:spPr>
          <a:xfrm>
            <a:off x="553408" y="4285191"/>
            <a:ext cx="1360855" cy="891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/>
          </a:lstStyle>
          <a:p>
            <a:r>
              <a:t>1. circonferenza torace</a:t>
            </a:r>
          </a:p>
        </p:txBody>
      </p:sp>
      <p:sp>
        <p:nvSpPr>
          <p:cNvPr id="382" name="2. circonferenza seno"/>
          <p:cNvSpPr txBox="1"/>
          <p:nvPr/>
        </p:nvSpPr>
        <p:spPr>
          <a:xfrm>
            <a:off x="1903902" y="4285191"/>
            <a:ext cx="1360855" cy="891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/>
          </a:lstStyle>
          <a:p>
            <a:r>
              <a:t>2. circonferenza seno</a:t>
            </a:r>
          </a:p>
        </p:txBody>
      </p:sp>
      <p:sp>
        <p:nvSpPr>
          <p:cNvPr id="383" name="3. circonferenza vita"/>
          <p:cNvSpPr txBox="1"/>
          <p:nvPr/>
        </p:nvSpPr>
        <p:spPr>
          <a:xfrm>
            <a:off x="3214238" y="4285191"/>
            <a:ext cx="1360855" cy="891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/>
          </a:lstStyle>
          <a:p>
            <a:r>
              <a:t>3. circonferenza vita</a:t>
            </a:r>
          </a:p>
        </p:txBody>
      </p:sp>
      <p:sp>
        <p:nvSpPr>
          <p:cNvPr id="384" name="4. circonferenza bacino"/>
          <p:cNvSpPr txBox="1"/>
          <p:nvPr/>
        </p:nvSpPr>
        <p:spPr>
          <a:xfrm>
            <a:off x="4509059" y="4285191"/>
            <a:ext cx="1360855" cy="891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/>
          </a:lstStyle>
          <a:p>
            <a:r>
              <a:t>4. circonferenza bacino</a:t>
            </a:r>
          </a:p>
        </p:txBody>
      </p:sp>
      <p:sp>
        <p:nvSpPr>
          <p:cNvPr id="385" name="5.…"/>
          <p:cNvSpPr txBox="1"/>
          <p:nvPr/>
        </p:nvSpPr>
        <p:spPr>
          <a:xfrm>
            <a:off x="5738874" y="4418541"/>
            <a:ext cx="1360855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t>5. </a:t>
            </a:r>
          </a:p>
          <a:p>
            <a:pPr algn="ctr"/>
            <a:r>
              <a:t>altezza seno</a:t>
            </a:r>
          </a:p>
        </p:txBody>
      </p:sp>
      <p:sp>
        <p:nvSpPr>
          <p:cNvPr id="386" name="6.…"/>
          <p:cNvSpPr txBox="1"/>
          <p:nvPr/>
        </p:nvSpPr>
        <p:spPr>
          <a:xfrm>
            <a:off x="6908015" y="4285191"/>
            <a:ext cx="1360855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t>6. </a:t>
            </a:r>
          </a:p>
          <a:p>
            <a:pPr algn="ctr"/>
            <a:r>
              <a:t>distanza seno</a:t>
            </a:r>
          </a:p>
        </p:txBody>
      </p:sp>
      <p:sp>
        <p:nvSpPr>
          <p:cNvPr id="387" name="7.…"/>
          <p:cNvSpPr txBox="1"/>
          <p:nvPr/>
        </p:nvSpPr>
        <p:spPr>
          <a:xfrm>
            <a:off x="8034711" y="4285191"/>
            <a:ext cx="1360855" cy="891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t>7. </a:t>
            </a:r>
          </a:p>
          <a:p>
            <a:pPr algn="ctr"/>
            <a:r>
              <a:t>lunghezza </a:t>
            </a:r>
          </a:p>
          <a:p>
            <a:pPr algn="ctr"/>
            <a:r>
              <a:t>vita dietro</a:t>
            </a:r>
          </a:p>
        </p:txBody>
      </p:sp>
      <p:sp>
        <p:nvSpPr>
          <p:cNvPr id="388" name="8.…"/>
          <p:cNvSpPr txBox="1"/>
          <p:nvPr/>
        </p:nvSpPr>
        <p:spPr>
          <a:xfrm>
            <a:off x="9127510" y="4285191"/>
            <a:ext cx="1360855" cy="891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t>8. </a:t>
            </a:r>
          </a:p>
          <a:p>
            <a:pPr algn="ctr"/>
            <a:r>
              <a:t>lunghezza </a:t>
            </a:r>
          </a:p>
          <a:p>
            <a:pPr algn="ctr"/>
            <a:r>
              <a:t>vita davanti</a:t>
            </a:r>
          </a:p>
        </p:txBody>
      </p:sp>
      <p:sp>
        <p:nvSpPr>
          <p:cNvPr id="389" name="9.…"/>
          <p:cNvSpPr txBox="1"/>
          <p:nvPr/>
        </p:nvSpPr>
        <p:spPr>
          <a:xfrm>
            <a:off x="10389554" y="4285191"/>
            <a:ext cx="1360856" cy="891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t>9. </a:t>
            </a:r>
          </a:p>
          <a:p>
            <a:pPr algn="ctr"/>
            <a:r>
              <a:t>Lunghezza capo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sz="3900" b="1">
                <a:solidFill>
                  <a:srgbClr val="942192"/>
                </a:solidFill>
              </a:defRPr>
            </a:lvl1pPr>
          </a:lstStyle>
          <a:p>
            <a:r>
              <a:t>Le misure sartoriali</a:t>
            </a:r>
          </a:p>
        </p:txBody>
      </p:sp>
      <p:sp>
        <p:nvSpPr>
          <p:cNvPr id="392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44061" y="2532184"/>
            <a:ext cx="10550771" cy="374200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23787" indent="-223787" defTabSz="425195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04" b="1">
                <a:solidFill>
                  <a:srgbClr val="942192"/>
                </a:solidFill>
              </a:defRPr>
            </a:pPr>
            <a:r>
              <a:t>Come si misura la circonferenza torace?</a:t>
            </a:r>
          </a:p>
          <a:p>
            <a:pPr marL="223787" indent="-223787" defTabSz="425195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04">
                <a:solidFill>
                  <a:srgbClr val="000000"/>
                </a:solidFill>
              </a:defRPr>
            </a:pPr>
            <a:r>
              <a:t>Passiamo il metro sotto le ascelle e sopra il seno.</a:t>
            </a:r>
          </a:p>
          <a:p>
            <a:pPr marL="223787" indent="-223787" defTabSz="425195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04" b="1">
                <a:solidFill>
                  <a:srgbClr val="942192"/>
                </a:solidFill>
              </a:defRPr>
            </a:pPr>
            <a:r>
              <a:t>Come si misura la circonferenza seno?</a:t>
            </a:r>
          </a:p>
          <a:p>
            <a:pPr marL="223787" indent="-223787" defTabSz="425195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04">
                <a:solidFill>
                  <a:srgbClr val="000000"/>
                </a:solidFill>
              </a:defRPr>
            </a:pPr>
            <a:r>
              <a:t>Mettiamo il metro sul più sporgente del seno. </a:t>
            </a:r>
          </a:p>
          <a:p>
            <a:pPr marL="223787" indent="-223787" defTabSz="425195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04" b="1">
                <a:solidFill>
                  <a:srgbClr val="942192"/>
                </a:solidFill>
              </a:defRPr>
            </a:pPr>
            <a:r>
              <a:t>Quale punto del busto usiamo per misurare la circonferenza vita?</a:t>
            </a:r>
          </a:p>
          <a:p>
            <a:pPr marL="223787" indent="-223787" defTabSz="425195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04">
                <a:solidFill>
                  <a:srgbClr val="000000"/>
                </a:solidFill>
              </a:defRPr>
            </a:pPr>
            <a:r>
              <a:t>Il punto più stretto del busto.</a:t>
            </a:r>
          </a:p>
          <a:p>
            <a:pPr marL="223787" indent="-223787" defTabSz="425195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04" b="1">
                <a:solidFill>
                  <a:srgbClr val="942192"/>
                </a:solidFill>
              </a:defRPr>
            </a:pPr>
            <a:r>
              <a:t>Quale punto del busto usiamo per misurare la circonferenza bacino?</a:t>
            </a:r>
          </a:p>
          <a:p>
            <a:pPr marL="223787" indent="-223787" defTabSz="425195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04">
                <a:solidFill>
                  <a:srgbClr val="000000"/>
                </a:solidFill>
              </a:defRPr>
            </a:pPr>
            <a:r>
              <a:t>Il punto più sporgente del busto.</a:t>
            </a:r>
          </a:p>
          <a:p>
            <a:pPr marL="223787" indent="-223787" defTabSz="425195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04" b="1">
                <a:solidFill>
                  <a:srgbClr val="942192"/>
                </a:solidFill>
              </a:defRPr>
            </a:pPr>
            <a:r>
              <a:t>Come misuriamo l’altezze seno?</a:t>
            </a:r>
          </a:p>
          <a:p>
            <a:pPr marL="223787" indent="-223787" defTabSz="425195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04">
                <a:solidFill>
                  <a:srgbClr val="000000"/>
                </a:solidFill>
              </a:defRPr>
            </a:pPr>
            <a:r>
              <a:t>Posizioniamo il metro alla base del collo fino al punto più sporgente del seno.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9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3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3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3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3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3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3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2" grpId="1" build="p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sz="3900" b="1">
                <a:solidFill>
                  <a:srgbClr val="942192"/>
                </a:solidFill>
              </a:defRPr>
            </a:lvl1pPr>
          </a:lstStyle>
          <a:p>
            <a:r>
              <a:t>Le misure sartoriali</a:t>
            </a:r>
          </a:p>
        </p:txBody>
      </p:sp>
      <p:sp>
        <p:nvSpPr>
          <p:cNvPr id="395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44061" y="2532184"/>
            <a:ext cx="10550771" cy="374200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31006" indent="-231006" defTabSz="438911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88" b="1">
                <a:solidFill>
                  <a:srgbClr val="942192"/>
                </a:solidFill>
              </a:defRPr>
            </a:pPr>
            <a:r>
              <a:t>Dove si trova la distanza seno?</a:t>
            </a:r>
          </a:p>
          <a:p>
            <a:pPr marL="231006" indent="-231006" defTabSz="438911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88">
                <a:solidFill>
                  <a:srgbClr val="000000"/>
                </a:solidFill>
              </a:defRPr>
            </a:pPr>
            <a:r>
              <a:t>La distanza seno si trova tra i più sporgenti del seno.</a:t>
            </a:r>
          </a:p>
          <a:p>
            <a:pPr marL="231006" indent="-231006" defTabSz="438911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88" b="1">
                <a:solidFill>
                  <a:srgbClr val="942192"/>
                </a:solidFill>
              </a:defRPr>
            </a:pPr>
            <a:r>
              <a:t>Come misuriamo la lunghezza vita davanti?</a:t>
            </a:r>
          </a:p>
          <a:p>
            <a:pPr marL="231006" indent="-231006" defTabSz="438911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88">
                <a:solidFill>
                  <a:srgbClr val="000000"/>
                </a:solidFill>
              </a:defRPr>
            </a:pPr>
            <a:r>
              <a:t>Partiamo dalla base del collo, passiamo dal punto più sporgente del seno e arriviamo al livello vita.</a:t>
            </a:r>
          </a:p>
          <a:p>
            <a:pPr marL="231006" indent="-231006" defTabSz="438911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88" b="1">
                <a:solidFill>
                  <a:srgbClr val="942192"/>
                </a:solidFill>
              </a:defRPr>
            </a:pPr>
            <a:r>
              <a:t>Come misuriamo la lunghezza vita dietro?</a:t>
            </a:r>
          </a:p>
          <a:p>
            <a:pPr marL="231006" indent="-231006" defTabSz="438911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88">
                <a:solidFill>
                  <a:srgbClr val="000000"/>
                </a:solidFill>
              </a:defRPr>
            </a:pPr>
            <a:r>
              <a:t>Mettiamo il metro alla base del collo, lo passiamo dal punto più sporgente del seno fino al livello vita.</a:t>
            </a:r>
          </a:p>
          <a:p>
            <a:pPr marL="231006" indent="-231006" defTabSz="438911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88" b="1">
                <a:solidFill>
                  <a:srgbClr val="942192"/>
                </a:solidFill>
              </a:defRPr>
            </a:pPr>
            <a:r>
              <a:t>Come misuriamo la lunghezza capo?</a:t>
            </a:r>
          </a:p>
          <a:p>
            <a:pPr marL="231006" indent="-231006" defTabSz="438911">
              <a:lnSpc>
                <a:spcPct val="80000"/>
              </a:lnSpc>
              <a:spcBef>
                <a:spcPts val="500"/>
              </a:spcBef>
              <a:buClrTx/>
              <a:buSzPct val="100000"/>
              <a:buFontTx/>
              <a:defRPr sz="2688">
                <a:solidFill>
                  <a:srgbClr val="000000"/>
                </a:solidFill>
              </a:defRPr>
            </a:pPr>
            <a:r>
              <a:t>Mettiamo il metro al livello vita e portiamo giù fino alla lunghezza desiderata.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5" grpId="1" build="p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sz="3900" b="1">
                <a:solidFill>
                  <a:srgbClr val="942192"/>
                </a:solidFill>
              </a:defRPr>
            </a:lvl1pPr>
          </a:lstStyle>
          <a:p>
            <a:r>
              <a:t>Prepararsi a cucire un abito</a:t>
            </a:r>
          </a:p>
        </p:txBody>
      </p:sp>
      <p:sp>
        <p:nvSpPr>
          <p:cNvPr id="398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44061" y="2532184"/>
            <a:ext cx="10550771" cy="374200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02932" indent="-202932" defTabSz="402336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464" b="1">
                <a:solidFill>
                  <a:srgbClr val="942192"/>
                </a:solidFill>
              </a:defRPr>
            </a:pPr>
            <a:r>
              <a:t>A cosa serve il cartamodello?</a:t>
            </a:r>
          </a:p>
          <a:p>
            <a:pPr marL="202932" indent="-202932" defTabSz="402336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464">
                <a:solidFill>
                  <a:srgbClr val="000000"/>
                </a:solidFill>
              </a:defRPr>
            </a:pPr>
            <a:r>
              <a:t>Il cartamodello serve a segnare vari elementi che aiutano a tagliare la stoffa e a cucire l’abito.</a:t>
            </a:r>
          </a:p>
          <a:p>
            <a:pPr marL="202932" indent="-202932" defTabSz="402336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464" b="1">
                <a:solidFill>
                  <a:srgbClr val="942192"/>
                </a:solidFill>
              </a:defRPr>
            </a:pPr>
            <a:r>
              <a:t>Cosa segniamo sul cartamodello?</a:t>
            </a:r>
          </a:p>
          <a:p>
            <a:pPr marL="202932" indent="-202932" defTabSz="402336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464">
                <a:solidFill>
                  <a:srgbClr val="000000"/>
                </a:solidFill>
              </a:defRPr>
            </a:pPr>
            <a:r>
              <a:t>Il drittofilo, le linee della vita e del bacino, il nome di ogni pezzo, i margini di cucitura e vari altri segni.</a:t>
            </a:r>
          </a:p>
          <a:p>
            <a:pPr marL="202932" indent="-202932" defTabSz="402336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464" b="1">
                <a:solidFill>
                  <a:srgbClr val="942192"/>
                </a:solidFill>
              </a:defRPr>
            </a:pPr>
            <a:r>
              <a:t>Cosa è importante fare per non sbagliare?</a:t>
            </a:r>
          </a:p>
          <a:p>
            <a:pPr marL="202932" indent="-202932" defTabSz="402336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464">
                <a:solidFill>
                  <a:srgbClr val="000000"/>
                </a:solidFill>
              </a:defRPr>
            </a:pPr>
            <a:r>
              <a:t>È</a:t>
            </a:r>
            <a:r>
              <a:rPr>
                <a:uFill>
                  <a:solidFill>
                    <a:srgbClr val="000000"/>
                  </a:solidFill>
                </a:uFill>
              </a:rPr>
              <a:t> importante tagliare la stoffa in drittofilo.</a:t>
            </a:r>
          </a:p>
          <a:p>
            <a:pPr marL="202932" indent="-202932" defTabSz="402336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464" b="1">
                <a:solidFill>
                  <a:srgbClr val="942192"/>
                </a:solidFill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Come facciamo a capire se la stoffa è in drittofilo?</a:t>
            </a:r>
          </a:p>
          <a:p>
            <a:pPr marL="202932" indent="-202932" defTabSz="402336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464">
                <a:solidFill>
                  <a:srgbClr val="000000"/>
                </a:solidFill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Ci aiutiamo con le cimose.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9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3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3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8" grpId="1" build="p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sz="3900" b="1">
                <a:solidFill>
                  <a:srgbClr val="942192"/>
                </a:solidFill>
              </a:defRPr>
            </a:lvl1pPr>
          </a:lstStyle>
          <a:p>
            <a:r>
              <a:t>Prepararsi a cucire un abito</a:t>
            </a:r>
          </a:p>
        </p:txBody>
      </p:sp>
      <p:sp>
        <p:nvSpPr>
          <p:cNvPr id="401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44061" y="2532184"/>
            <a:ext cx="10550771" cy="3742006"/>
          </a:xfrm>
          <a:prstGeom prst="rect">
            <a:avLst/>
          </a:prstGeom>
        </p:spPr>
        <p:txBody>
          <a:bodyPr/>
          <a:lstStyle/>
          <a:p>
            <a:pPr marL="280736" indent="-280736">
              <a:lnSpc>
                <a:spcPct val="80000"/>
              </a:lnSpc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Che cosa sono le cimose?</a:t>
            </a:r>
          </a:p>
          <a:p>
            <a:pPr marL="280736" indent="-280736">
              <a:lnSpc>
                <a:spcPct val="80000"/>
              </a:lnSpc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Le cimose sono i bordi della stoffa.</a:t>
            </a:r>
          </a:p>
          <a:p>
            <a:pPr marL="280736" indent="-280736">
              <a:lnSpc>
                <a:spcPct val="80000"/>
              </a:lnSpc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Come deve essere la linea drittofilo che abbiamo segnato sul cartamodello?</a:t>
            </a:r>
          </a:p>
          <a:p>
            <a:pPr marL="280736" indent="-280736">
              <a:lnSpc>
                <a:spcPct val="80000"/>
              </a:lnSpc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La linea drittofilo deve essere parallela alle cimose.</a:t>
            </a:r>
          </a:p>
          <a:p>
            <a:pPr marL="280736" indent="-280736">
              <a:lnSpc>
                <a:spcPct val="80000"/>
              </a:lnSpc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Come si chiama la parte che si vede del tessuto dell’abito?</a:t>
            </a:r>
          </a:p>
          <a:p>
            <a:pPr marL="280736" indent="-280736">
              <a:lnSpc>
                <a:spcPct val="80000"/>
              </a:lnSpc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La parte che si vede del tessuto dell’abito si chiama dritto.</a:t>
            </a:r>
          </a:p>
          <a:p>
            <a:pPr marL="280736" indent="-280736">
              <a:lnSpc>
                <a:spcPct val="80000"/>
              </a:lnSpc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Come si chiama la parte che non si vede?</a:t>
            </a:r>
          </a:p>
          <a:p>
            <a:pPr marL="280736" indent="-280736">
              <a:lnSpc>
                <a:spcPct val="80000"/>
              </a:lnSpc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La parte che non si vede si chiama rovescio.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0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4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4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4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4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4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4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4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4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4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4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4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4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" grpId="1" build="p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7" name="Group 13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403" name="Picture 14" descr="Picture 1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04" name="Rectangle 15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405" name="Picture 16" descr="Picture 1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08" name="Straight Connector 19"/>
          <p:cNvSpPr/>
          <p:nvPr/>
        </p:nvSpPr>
        <p:spPr>
          <a:xfrm>
            <a:off x="1396169" y="2421465"/>
            <a:ext cx="9407299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9" name="Rectangle 21"/>
          <p:cNvSpPr/>
          <p:nvPr/>
        </p:nvSpPr>
        <p:spPr>
          <a:xfrm>
            <a:off x="-1" y="0"/>
            <a:ext cx="12188954" cy="685800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414" name="Group 23"/>
          <p:cNvGrpSpPr/>
          <p:nvPr/>
        </p:nvGrpSpPr>
        <p:grpSpPr>
          <a:xfrm>
            <a:off x="-15737" y="0"/>
            <a:ext cx="12229963" cy="6856215"/>
            <a:chOff x="0" y="0"/>
            <a:chExt cx="12229961" cy="6856214"/>
          </a:xfrm>
        </p:grpSpPr>
        <p:pic>
          <p:nvPicPr>
            <p:cNvPr id="410" name="Picture 24" descr="Picture 2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6" cy="6856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11" name="Rectangle 25"/>
            <p:cNvSpPr/>
            <p:nvPr/>
          </p:nvSpPr>
          <p:spPr>
            <a:xfrm>
              <a:off x="623748" y="609600"/>
              <a:ext cx="10972801" cy="5638801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412" name="Picture 26" descr="Picture 2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13" name="Picture 27" descr="Picture 2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1" y="3153832"/>
              <a:ext cx="777241" cy="6064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15" name="Titolo 1"/>
          <p:cNvSpPr txBox="1">
            <a:spLocks noGrp="1"/>
          </p:cNvSpPr>
          <p:nvPr>
            <p:ph type="title"/>
          </p:nvPr>
        </p:nvSpPr>
        <p:spPr>
          <a:xfrm>
            <a:off x="6094412" y="982132"/>
            <a:ext cx="4802186" cy="130386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defRPr sz="37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Cucire un abito</a:t>
            </a:r>
          </a:p>
        </p:txBody>
      </p:sp>
      <p:sp>
        <p:nvSpPr>
          <p:cNvPr id="416" name="Rectangle 29"/>
          <p:cNvSpPr/>
          <p:nvPr/>
        </p:nvSpPr>
        <p:spPr>
          <a:xfrm>
            <a:off x="1092642" y="1092199"/>
            <a:ext cx="4517011" cy="4515106"/>
          </a:xfrm>
          <a:prstGeom prst="rect">
            <a:avLst/>
          </a:prstGeom>
          <a:solidFill>
            <a:srgbClr val="FFFFFF"/>
          </a:solidFill>
          <a:ln w="57150">
            <a:solidFill>
              <a:srgbClr val="808080"/>
            </a:solidFill>
            <a:miter/>
          </a:ln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17" name="Graphic 10" descr="Graphic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21692" y="1410208"/>
            <a:ext cx="3858781" cy="3858780"/>
          </a:xfrm>
          <a:prstGeom prst="rect">
            <a:avLst/>
          </a:prstGeom>
          <a:ln w="12700">
            <a:miter lim="400000"/>
          </a:ln>
        </p:spPr>
      </p:pic>
      <p:sp>
        <p:nvSpPr>
          <p:cNvPr id="418" name="Straight Connector 31"/>
          <p:cNvSpPr/>
          <p:nvPr/>
        </p:nvSpPr>
        <p:spPr>
          <a:xfrm>
            <a:off x="6094412" y="2400638"/>
            <a:ext cx="4802186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19" name="Segnaposto testo 6"/>
          <p:cNvSpPr txBox="1">
            <a:spLocks noGrp="1"/>
          </p:cNvSpPr>
          <p:nvPr>
            <p:ph type="body" sz="quarter" idx="1"/>
          </p:nvPr>
        </p:nvSpPr>
        <p:spPr>
          <a:xfrm>
            <a:off x="6094412" y="2556931"/>
            <a:ext cx="4802185" cy="3318938"/>
          </a:xfrm>
          <a:prstGeom prst="rect">
            <a:avLst/>
          </a:prstGeom>
        </p:spPr>
        <p:txBody>
          <a:bodyPr anchor="t"/>
          <a:lstStyle>
            <a:lvl1pPr>
              <a:spcBef>
                <a:spcPts val="700"/>
              </a:spcBef>
              <a:buClr>
                <a:schemeClr val="accent1"/>
              </a:buClr>
              <a:buSzPct val="115000"/>
              <a:buFont typeface="Arial"/>
              <a:buChar char="•"/>
              <a:defRPr sz="3200">
                <a:solidFill>
                  <a:srgbClr val="262626"/>
                </a:solidFill>
              </a:defRPr>
            </a:lvl1pPr>
          </a:lstStyle>
          <a:p>
            <a:r>
              <a:t>Guardiamo il video due volte, poi ricostruiamo i passaggi, le azioni e gli attrezzi utilizzati dalla sarta per confezionare l’abito.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" grpId="1" build="p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LEZIONE 10.mp4" descr="LEZIONE 10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38" fill="hold"/>
                                        <p:tgtEl>
                                          <p:spTgt spid="4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21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" y="0"/>
            <a:ext cx="121941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934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Titolo 3"/>
          <p:cNvSpPr txBox="1">
            <a:spLocks noGrp="1"/>
          </p:cNvSpPr>
          <p:nvPr>
            <p:ph type="ctrTitle"/>
          </p:nvPr>
        </p:nvSpPr>
        <p:spPr>
          <a:xfrm>
            <a:off x="2692398" y="1871130"/>
            <a:ext cx="6815669" cy="1515534"/>
          </a:xfrm>
          <a:prstGeom prst="rect">
            <a:avLst/>
          </a:prstGeom>
        </p:spPr>
        <p:txBody>
          <a:bodyPr>
            <a:normAutofit/>
          </a:bodyPr>
          <a:lstStyle>
            <a:lvl1pPr defTabSz="425195">
              <a:defRPr sz="5022" b="1">
                <a:solidFill>
                  <a:srgbClr val="942192"/>
                </a:solidFill>
              </a:defRPr>
            </a:lvl1pPr>
          </a:lstStyle>
          <a:p>
            <a:endParaRPr dirty="0"/>
          </a:p>
        </p:txBody>
      </p:sp>
      <p:sp>
        <p:nvSpPr>
          <p:cNvPr id="342" name="Sottotitolo 4"/>
          <p:cNvSpPr txBox="1">
            <a:spLocks noGrp="1"/>
          </p:cNvSpPr>
          <p:nvPr>
            <p:ph type="subTitle" sz="quarter" idx="1"/>
          </p:nvPr>
        </p:nvSpPr>
        <p:spPr>
          <a:xfrm>
            <a:off x="2692398" y="3657596"/>
            <a:ext cx="6815669" cy="1320803"/>
          </a:xfrm>
          <a:prstGeom prst="rect">
            <a:avLst/>
          </a:prstGeom>
        </p:spPr>
        <p:txBody>
          <a:bodyPr/>
          <a:lstStyle>
            <a:lvl1pPr>
              <a:spcBef>
                <a:spcPts val="800"/>
              </a:spcBef>
              <a:defRPr sz="3600" b="1">
                <a:solidFill>
                  <a:srgbClr val="942192"/>
                </a:solidFill>
              </a:defRPr>
            </a:lvl1pPr>
          </a:lstStyle>
          <a:p>
            <a:r>
              <a:t>Lezione 10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t>Ripassiamo un po’</a:t>
            </a:r>
          </a:p>
        </p:txBody>
      </p:sp>
      <p:sp>
        <p:nvSpPr>
          <p:cNvPr id="345" name="Segnaposto contenuto 2"/>
          <p:cNvSpPr txBox="1">
            <a:spLocks noGrp="1"/>
          </p:cNvSpPr>
          <p:nvPr>
            <p:ph type="body" sz="half" idx="1"/>
          </p:nvPr>
        </p:nvSpPr>
        <p:spPr>
          <a:xfrm>
            <a:off x="1295400" y="2556931"/>
            <a:ext cx="9601197" cy="3318938"/>
          </a:xfrm>
          <a:prstGeom prst="rect">
            <a:avLst/>
          </a:prstGeom>
        </p:spPr>
        <p:txBody>
          <a:bodyPr/>
          <a:lstStyle/>
          <a:p>
            <a:r>
              <a:t>Il sarto, i tessuti e la sartoria</a:t>
            </a:r>
          </a:p>
          <a:p>
            <a:r>
              <a:t>I tipi di tessuto e i tessuti più importanti</a:t>
            </a:r>
          </a:p>
          <a:p>
            <a:r>
              <a:t>Gli strumenti del sarto</a:t>
            </a:r>
          </a:p>
          <a:p>
            <a:r>
              <a:t>La macchina da cucire, il ferro da stiro, la macchina tagliacuci</a:t>
            </a:r>
          </a:p>
          <a:p>
            <a:r>
              <a:t>Cambiare l’ago e iniziare a cucire</a:t>
            </a:r>
          </a:p>
          <a:p>
            <a:r>
              <a:t>Prepararsi a cucire l’abito</a:t>
            </a:r>
          </a:p>
          <a:p>
            <a:r>
              <a:t>Cucire un abito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" grpId="1" build="p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sz="3900" b="1">
                <a:solidFill>
                  <a:srgbClr val="942192"/>
                </a:solidFill>
              </a:defRPr>
            </a:lvl1pPr>
          </a:lstStyle>
          <a:p>
            <a:r>
              <a:t>Il sarto, i tessuti e la sartoria</a:t>
            </a:r>
          </a:p>
        </p:txBody>
      </p:sp>
      <p:sp>
        <p:nvSpPr>
          <p:cNvPr id="348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44061" y="2532184"/>
            <a:ext cx="10550771" cy="3742006"/>
          </a:xfrm>
          <a:prstGeom prst="rect">
            <a:avLst/>
          </a:prstGeom>
        </p:spPr>
        <p:txBody>
          <a:bodyPr/>
          <a:lstStyle/>
          <a:p>
            <a:pPr marL="220578" indent="-220578">
              <a:lnSpc>
                <a:spcPct val="80000"/>
              </a:lnSpc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Chi è il sarto?</a:t>
            </a:r>
          </a:p>
          <a:p>
            <a:pPr marL="220578" indent="-220578">
              <a:lnSpc>
                <a:spcPct val="80000"/>
              </a:lnSpc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Il sarto è l’artigiano che lavora i tessuti.</a:t>
            </a:r>
          </a:p>
          <a:p>
            <a:pPr marL="220578" indent="-220578">
              <a:lnSpc>
                <a:spcPct val="80000"/>
              </a:lnSpc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Cosa può fare il falegname con il legno?</a:t>
            </a:r>
          </a:p>
          <a:p>
            <a:pPr marL="220578" indent="-220578">
              <a:lnSpc>
                <a:spcPct val="80000"/>
              </a:lnSpc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Il sarto può creare abiti nuovi, riparare vestiti vecchi e confezionare tutto quello che è possibile realizzare con i tessuti.</a:t>
            </a:r>
          </a:p>
          <a:p>
            <a:pPr marL="220578" indent="-220578">
              <a:lnSpc>
                <a:spcPct val="80000"/>
              </a:lnSpc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Da dove vengono i tessuti?</a:t>
            </a:r>
          </a:p>
          <a:p>
            <a:pPr marL="220578" indent="-220578">
              <a:lnSpc>
                <a:spcPct val="80000"/>
              </a:lnSpc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I tessuti vengono dalla natura o dal lavoro degli uomini.</a:t>
            </a:r>
          </a:p>
          <a:p>
            <a:pPr marL="220578" indent="-220578">
              <a:lnSpc>
                <a:spcPct val="80000"/>
              </a:lnSpc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I tessuti hanno le stesse caratteristiche?</a:t>
            </a:r>
          </a:p>
          <a:p>
            <a:pPr marL="220578" indent="-220578">
              <a:lnSpc>
                <a:spcPct val="80000"/>
              </a:lnSpc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No, i vari tipi di tessuto hanno caratteristiche diverse.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4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4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3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3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" grpId="1" build="p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sz="3900" b="1">
                <a:solidFill>
                  <a:srgbClr val="942192"/>
                </a:solidFill>
              </a:defRPr>
            </a:lvl1pPr>
          </a:lstStyle>
          <a:p>
            <a:r>
              <a:t>I tipi di tessuto</a:t>
            </a:r>
          </a:p>
        </p:txBody>
      </p:sp>
      <p:sp>
        <p:nvSpPr>
          <p:cNvPr id="351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44061" y="2532184"/>
            <a:ext cx="10550771" cy="374200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44241" indent="-244241" defTabSz="397763">
              <a:spcBef>
                <a:spcPts val="500"/>
              </a:spcBef>
              <a:buClrTx/>
              <a:buSzPct val="100000"/>
              <a:buFontTx/>
              <a:defRPr sz="2436" b="1">
                <a:solidFill>
                  <a:srgbClr val="942192"/>
                </a:solidFill>
              </a:defRPr>
            </a:pPr>
            <a:r>
              <a:t>Quanti tipi di tessuti esistono? Quali sono?</a:t>
            </a:r>
          </a:p>
          <a:p>
            <a:pPr marL="244241" indent="-244241" defTabSz="397763">
              <a:spcBef>
                <a:spcPts val="500"/>
              </a:spcBef>
              <a:buClrTx/>
              <a:buSzPct val="100000"/>
              <a:buFontTx/>
              <a:defRPr sz="2436">
                <a:solidFill>
                  <a:srgbClr val="000000"/>
                </a:solidFill>
              </a:defRPr>
            </a:pPr>
            <a:r>
              <a:t>Esistono tre tipi di tessuti. Sono i tessuti naturali, i tessuti artificiali e i tessuti sintetici.</a:t>
            </a:r>
          </a:p>
          <a:p>
            <a:pPr marL="244241" indent="-244241" defTabSz="397763">
              <a:spcBef>
                <a:spcPts val="500"/>
              </a:spcBef>
              <a:buClrTx/>
              <a:buSzPct val="100000"/>
              <a:buFontTx/>
              <a:defRPr sz="2436" b="1">
                <a:solidFill>
                  <a:srgbClr val="942192"/>
                </a:solidFill>
              </a:defRPr>
            </a:pPr>
            <a:r>
              <a:t>Da dove vengono i tessuti naturali?</a:t>
            </a:r>
          </a:p>
          <a:p>
            <a:pPr marL="244241" indent="-244241" defTabSz="397763">
              <a:spcBef>
                <a:spcPts val="500"/>
              </a:spcBef>
              <a:buClrTx/>
              <a:buSzPct val="100000"/>
              <a:buFontTx/>
              <a:defRPr sz="2436">
                <a:solidFill>
                  <a:srgbClr val="000000"/>
                </a:solidFill>
              </a:defRPr>
            </a:pPr>
            <a:r>
              <a:t>I tessuti naturali vengono dalla natura, e cioè dalle piante e dagli animali.</a:t>
            </a:r>
          </a:p>
          <a:p>
            <a:pPr marL="244241" indent="-244241" defTabSz="397763">
              <a:spcBef>
                <a:spcPts val="500"/>
              </a:spcBef>
              <a:buClrTx/>
              <a:buSzPct val="100000"/>
              <a:buFontTx/>
              <a:defRPr sz="2436" b="1">
                <a:solidFill>
                  <a:srgbClr val="942192"/>
                </a:solidFill>
              </a:defRPr>
            </a:pPr>
            <a:r>
              <a:t>Da dove vengono i tessuti artificiali?</a:t>
            </a:r>
          </a:p>
          <a:p>
            <a:pPr marL="244241" indent="-244241" defTabSz="397763">
              <a:spcBef>
                <a:spcPts val="500"/>
              </a:spcBef>
              <a:buClrTx/>
              <a:buSzPct val="100000"/>
              <a:buFontTx/>
              <a:defRPr sz="2436">
                <a:solidFill>
                  <a:srgbClr val="000000"/>
                </a:solidFill>
              </a:defRPr>
            </a:pPr>
            <a:r>
              <a:t>I tessuti artificiali vengono dalla natura, ma poi sono lavorati dall’uomo con l’aiuto di sostanze chimiche.</a:t>
            </a:r>
          </a:p>
          <a:p>
            <a:pPr marL="244241" indent="-244241" defTabSz="397763">
              <a:spcBef>
                <a:spcPts val="500"/>
              </a:spcBef>
              <a:buClrTx/>
              <a:buSzPct val="100000"/>
              <a:buFontTx/>
              <a:defRPr sz="2436" b="1">
                <a:solidFill>
                  <a:srgbClr val="942192"/>
                </a:solidFill>
              </a:defRPr>
            </a:pPr>
            <a:r>
              <a:t>Da dove vengono i tessuti sintetici?</a:t>
            </a:r>
          </a:p>
          <a:p>
            <a:pPr marL="244241" indent="-244241" defTabSz="397763">
              <a:spcBef>
                <a:spcPts val="500"/>
              </a:spcBef>
              <a:buClrTx/>
              <a:buSzPct val="100000"/>
              <a:buFontTx/>
              <a:defRPr sz="2436">
                <a:solidFill>
                  <a:srgbClr val="000000"/>
                </a:solidFill>
              </a:defRPr>
            </a:pPr>
            <a:r>
              <a:t>I tessuti sintetici vengono direttamente da alcune sostanze chimiche.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3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3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" grpId="1" build="p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942192"/>
                </a:solidFill>
              </a:defRPr>
            </a:lvl1pPr>
          </a:lstStyle>
          <a:p>
            <a:r>
              <a:t>I tessuti più importanti</a:t>
            </a:r>
          </a:p>
        </p:txBody>
      </p:sp>
      <p:graphicFrame>
        <p:nvGraphicFramePr>
          <p:cNvPr id="354" name="Tabella"/>
          <p:cNvGraphicFramePr/>
          <p:nvPr/>
        </p:nvGraphicFramePr>
        <p:xfrm>
          <a:off x="1588178" y="2556932"/>
          <a:ext cx="9015642" cy="3177540"/>
        </p:xfrm>
        <a:graphic>
          <a:graphicData uri="http://schemas.openxmlformats.org/drawingml/2006/table">
            <a:tbl>
              <a:tblPr bandRow="1">
                <a:tableStyleId>{C7B018BB-80A7-4F77-B60F-C8B233D01FF8}</a:tableStyleId>
              </a:tblPr>
              <a:tblGrid>
                <a:gridCol w="3005214"/>
                <a:gridCol w="3005214"/>
                <a:gridCol w="3005214"/>
              </a:tblGrid>
              <a:tr h="342900"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sz="1600" b="1"/>
                        <a:t>Nome del tessuto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sz="1600" b="1"/>
                        <a:t>Tipo di tessuto (naturale, artificiale, sintetico)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sz="1600" b="1"/>
                        <a:t>Caratteristiche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Il cotone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Naturale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È resistente ma poco elastico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Il lino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Naturale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È pregiato, fresco e resistente ma si sgualcisce facilmente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La lana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Naturale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È calda e resistente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La seta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Naturale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È fresca d’estate e calda d’inverno.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La viscosa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Artificiale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È simile alla seta. È resistente e morbida.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L’acrilico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Sintetico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È simile alla lana. È caldo e resistente.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Il poliestere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Sintetico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/>
                        <a:t>È elastico e morbido.</a:t>
                      </a:r>
                    </a:p>
                  </a:txBody>
                  <a:tcPr marL="0" marR="0" marT="0" marB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sz="3900" b="1">
                <a:solidFill>
                  <a:srgbClr val="942192"/>
                </a:solidFill>
              </a:defRPr>
            </a:lvl1pPr>
          </a:lstStyle>
          <a:p>
            <a:r>
              <a:t>Gli strumenti del sarto</a:t>
            </a:r>
          </a:p>
        </p:txBody>
      </p:sp>
      <p:sp>
        <p:nvSpPr>
          <p:cNvPr id="357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44061" y="2532184"/>
            <a:ext cx="10550771" cy="374200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33412" indent="-233412" defTabSz="443484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716" b="1">
                <a:solidFill>
                  <a:srgbClr val="942192"/>
                </a:solidFill>
              </a:defRPr>
            </a:pPr>
            <a:r>
              <a:t>A cosa serve l’ago?</a:t>
            </a:r>
          </a:p>
          <a:p>
            <a:pPr marL="233412" indent="-233412" algn="just" defTabSz="443484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716">
                <a:solidFill>
                  <a:srgbClr val="000000"/>
                </a:solidFill>
              </a:defRPr>
            </a:pPr>
            <a:r>
              <a:t>L’ago serve a cucire due lembi di tessuto.</a:t>
            </a:r>
          </a:p>
          <a:p>
            <a:pPr marL="233412" indent="-233412" defTabSz="443484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716" b="1">
                <a:solidFill>
                  <a:srgbClr val="942192"/>
                </a:solidFill>
              </a:defRPr>
            </a:pPr>
            <a:r>
              <a:t>A cosa serve il ditale?</a:t>
            </a:r>
          </a:p>
          <a:p>
            <a:pPr marL="233412" indent="-233412" defTabSz="443484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716">
                <a:solidFill>
                  <a:srgbClr val="000000"/>
                </a:solidFill>
              </a:defRPr>
            </a:pPr>
            <a:r>
              <a:t>Il ditale serve a proteggere il dito quando si cuce a mano e a spingere l’ago anche nei tessuti più resistenti.</a:t>
            </a:r>
          </a:p>
          <a:p>
            <a:pPr marL="233412" indent="-233412" defTabSz="443484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716" b="1">
                <a:solidFill>
                  <a:srgbClr val="942192"/>
                </a:solidFill>
              </a:defRPr>
            </a:pPr>
            <a:r>
              <a:t>A cosa serve la spagnoletta?</a:t>
            </a:r>
          </a:p>
          <a:p>
            <a:pPr marL="233412" indent="-233412" defTabSz="443484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716">
                <a:solidFill>
                  <a:srgbClr val="000000"/>
                </a:solidFill>
              </a:defRPr>
            </a:pPr>
            <a:r>
              <a:t>La spagnoletta serve a tenere insieme il filo da cucito.</a:t>
            </a:r>
          </a:p>
          <a:p>
            <a:pPr marL="233412" indent="-233412" defTabSz="443484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716" b="1">
                <a:solidFill>
                  <a:srgbClr val="942192"/>
                </a:solidFill>
              </a:defRPr>
            </a:pPr>
            <a:r>
              <a:t>A cosa servono gli spilli?</a:t>
            </a:r>
          </a:p>
          <a:p>
            <a:pPr marL="233412" indent="-233412" defTabSz="443484">
              <a:lnSpc>
                <a:spcPct val="90000"/>
              </a:lnSpc>
              <a:spcBef>
                <a:spcPts val="500"/>
              </a:spcBef>
              <a:buClrTx/>
              <a:buSzPct val="100000"/>
              <a:buFontTx/>
              <a:defRPr sz="2716">
                <a:solidFill>
                  <a:srgbClr val="000000"/>
                </a:solidFill>
              </a:defRPr>
            </a:pPr>
            <a:r>
              <a:t>Gli spilli servono a unire provvisoriamente due lembi di stoffa.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3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3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5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" grpId="1" build="p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sz="3900" b="1">
                <a:solidFill>
                  <a:srgbClr val="942192"/>
                </a:solidFill>
              </a:defRPr>
            </a:lvl1pPr>
          </a:lstStyle>
          <a:p>
            <a:r>
              <a:t>Gli strumenti del sarto</a:t>
            </a:r>
          </a:p>
        </p:txBody>
      </p:sp>
      <p:sp>
        <p:nvSpPr>
          <p:cNvPr id="360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44061" y="2532184"/>
            <a:ext cx="10550771" cy="374200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40631" indent="-240631">
              <a:buClrTx/>
              <a:buSzPct val="100000"/>
              <a:buFontTx/>
              <a:defRPr b="1">
                <a:solidFill>
                  <a:srgbClr val="942192"/>
                </a:solidFill>
              </a:defRPr>
            </a:pPr>
            <a:r>
              <a:t>A cosa servono le forbici? Cosa fanno quelle grandi? Cosa fanno quelle piccole?</a:t>
            </a:r>
          </a:p>
          <a:p>
            <a:pPr marL="240631" indent="-240631">
              <a:buClrTx/>
              <a:buSzPct val="100000"/>
              <a:buFontTx/>
              <a:defRPr>
                <a:solidFill>
                  <a:srgbClr val="000000"/>
                </a:solidFill>
              </a:defRPr>
            </a:pPr>
            <a:r>
              <a:t>Le forbici servono a tagliare i tessuti. Quelle grandi tagliano la stoffa, quelle piccole tagliano i fili.</a:t>
            </a:r>
          </a:p>
          <a:p>
            <a:pPr marL="240631" indent="-240631">
              <a:buClrTx/>
              <a:buSzPct val="100000"/>
              <a:buFontTx/>
              <a:defRPr b="1">
                <a:solidFill>
                  <a:srgbClr val="942192"/>
                </a:solidFill>
              </a:defRPr>
            </a:pPr>
            <a:r>
              <a:t>A cosa serve la calamita?</a:t>
            </a:r>
          </a:p>
          <a:p>
            <a:pPr marL="240631" indent="-240631">
              <a:buClrTx/>
              <a:buSzPct val="100000"/>
              <a:buFontTx/>
              <a:defRPr>
                <a:solidFill>
                  <a:srgbClr val="000000"/>
                </a:solidFill>
              </a:defRPr>
            </a:pPr>
            <a:r>
              <a:t>La calamita serve ad avere gli spilli e gli aghi sempre vicini e a non perderli.</a:t>
            </a:r>
          </a:p>
          <a:p>
            <a:pPr marL="240631" indent="-240631">
              <a:buClrTx/>
              <a:buSzPct val="100000"/>
              <a:buFontTx/>
              <a:defRPr b="1">
                <a:solidFill>
                  <a:srgbClr val="942192"/>
                </a:solidFill>
              </a:defRPr>
            </a:pPr>
            <a:r>
              <a:t>A cosa servono i gessi? Come si lava il gesso?</a:t>
            </a:r>
          </a:p>
          <a:p>
            <a:pPr marL="240631" indent="-240631">
              <a:buClrTx/>
              <a:buSzPct val="100000"/>
              <a:buFontTx/>
              <a:defRPr>
                <a:solidFill>
                  <a:srgbClr val="000000"/>
                </a:solidFill>
              </a:defRPr>
            </a:pPr>
            <a:r>
              <a:t>I gessi servono a segnare il modello sul tessuto. Il gesso si lava con l’acqua.</a:t>
            </a:r>
          </a:p>
          <a:p>
            <a:pPr marL="240631" indent="-240631">
              <a:buClrTx/>
              <a:buSzPct val="100000"/>
              <a:buFontTx/>
              <a:defRPr b="1">
                <a:solidFill>
                  <a:srgbClr val="942192"/>
                </a:solidFill>
              </a:defRPr>
            </a:pPr>
            <a:r>
              <a:t>A cosa serve il filo per imbastire?</a:t>
            </a:r>
          </a:p>
          <a:p>
            <a:pPr marL="240631" indent="-240631">
              <a:buClrTx/>
              <a:buSzPct val="100000"/>
              <a:buFontTx/>
              <a:defRPr>
                <a:solidFill>
                  <a:srgbClr val="000000"/>
                </a:solidFill>
              </a:defRPr>
            </a:pPr>
            <a:r>
              <a:t>Il filo per imbastire serve a fare delle cuciture provvisorie.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6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3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3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3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1" build="p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8"/>
          </a:xfrm>
          <a:prstGeom prst="rect">
            <a:avLst/>
          </a:prstGeom>
        </p:spPr>
        <p:txBody>
          <a:bodyPr/>
          <a:lstStyle>
            <a:lvl1pPr>
              <a:defRPr sz="3900" b="1">
                <a:solidFill>
                  <a:srgbClr val="942192"/>
                </a:solidFill>
              </a:defRPr>
            </a:lvl1pPr>
          </a:lstStyle>
          <a:p>
            <a:r>
              <a:t>Gli strumenti del sarto</a:t>
            </a:r>
          </a:p>
        </p:txBody>
      </p:sp>
      <p:sp>
        <p:nvSpPr>
          <p:cNvPr id="363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44061" y="2532184"/>
            <a:ext cx="10550771" cy="3742006"/>
          </a:xfrm>
          <a:prstGeom prst="rect">
            <a:avLst/>
          </a:prstGeom>
        </p:spPr>
        <p:txBody>
          <a:bodyPr/>
          <a:lstStyle/>
          <a:p>
            <a:pPr marL="280736" indent="-280736">
              <a:lnSpc>
                <a:spcPct val="90000"/>
              </a:lnSpc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A cosa serve la carta da taglio?</a:t>
            </a:r>
          </a:p>
          <a:p>
            <a:pPr marL="280736" indent="-280736">
              <a:lnSpc>
                <a:spcPct val="90000"/>
              </a:lnSpc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La carta da taglio serve a realizzare i modelli.</a:t>
            </a:r>
          </a:p>
          <a:p>
            <a:pPr marL="280736" indent="-280736">
              <a:lnSpc>
                <a:spcPct val="90000"/>
              </a:lnSpc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Perché il metro è fondamentale?</a:t>
            </a:r>
          </a:p>
          <a:p>
            <a:pPr marL="280736" indent="-280736">
              <a:lnSpc>
                <a:spcPct val="90000"/>
              </a:lnSpc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Il metro è fondamentale perché serve a prendere le misure.</a:t>
            </a:r>
          </a:p>
          <a:p>
            <a:pPr marL="280736" indent="-280736">
              <a:lnSpc>
                <a:spcPct val="90000"/>
              </a:lnSpc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A cosa servono i bottoni e le cerniere?</a:t>
            </a:r>
          </a:p>
          <a:p>
            <a:pPr marL="280736" indent="-280736">
              <a:lnSpc>
                <a:spcPct val="90000"/>
              </a:lnSpc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I bottoni e le cerniere servono a chiudere e a decorare il capo di abbigliamento.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" grpId="1" build="p" animBg="1" advAuto="0"/>
    </p:bldLst>
  </p:timing>
</p:sld>
</file>

<file path=ppt/theme/theme1.xml><?xml version="1.0" encoding="utf-8"?>
<a:theme xmlns:a="http://schemas.openxmlformats.org/drawingml/2006/main" name="Organico">
  <a:themeElements>
    <a:clrScheme name="Organic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0000FF"/>
      </a:hlink>
      <a:folHlink>
        <a:srgbClr val="FF00FF"/>
      </a:folHlink>
    </a:clrScheme>
    <a:fontScheme name="Organico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rganic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5875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aramond"/>
            <a:ea typeface="Garamond"/>
            <a:cs typeface="Garamond"/>
            <a:sym typeface="Garamon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5875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aramond"/>
            <a:ea typeface="Garamond"/>
            <a:cs typeface="Garamond"/>
            <a:sym typeface="Garamon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rganico">
  <a:themeElements>
    <a:clrScheme name="Organic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0000FF"/>
      </a:hlink>
      <a:folHlink>
        <a:srgbClr val="FF00FF"/>
      </a:folHlink>
    </a:clrScheme>
    <a:fontScheme name="Organico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rganic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5875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aramond"/>
            <a:ea typeface="Garamond"/>
            <a:cs typeface="Garamond"/>
            <a:sym typeface="Garamon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5875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aramond"/>
            <a:ea typeface="Garamond"/>
            <a:cs typeface="Garamond"/>
            <a:sym typeface="Garamon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1094</Words>
  <Application>Microsoft Office PowerPoint</Application>
  <PresentationFormat>Personalizzato</PresentationFormat>
  <Paragraphs>142</Paragraphs>
  <Slides>19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Organico</vt:lpstr>
      <vt:lpstr>Presentazione standard di PowerPoint</vt:lpstr>
      <vt:lpstr>Presentazione standard di PowerPoint</vt:lpstr>
      <vt:lpstr>Ripassiamo un po’</vt:lpstr>
      <vt:lpstr>Il sarto, i tessuti e la sartoria</vt:lpstr>
      <vt:lpstr>I tipi di tessuto</vt:lpstr>
      <vt:lpstr>I tessuti più importanti</vt:lpstr>
      <vt:lpstr>Gli strumenti del sarto</vt:lpstr>
      <vt:lpstr>Gli strumenti del sarto</vt:lpstr>
      <vt:lpstr>Gli strumenti del sarto</vt:lpstr>
      <vt:lpstr>Le macchine della sartoria</vt:lpstr>
      <vt:lpstr>Infilare la macchina da cucire</vt:lpstr>
      <vt:lpstr>Le misure sartoriali</vt:lpstr>
      <vt:lpstr>Le misure sartoriali</vt:lpstr>
      <vt:lpstr>Le misure sartoriali</vt:lpstr>
      <vt:lpstr>Prepararsi a cucire un abito</vt:lpstr>
      <vt:lpstr>Prepararsi a cucire un abito</vt:lpstr>
      <vt:lpstr>Video: Cucire un abito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 italiano e sartoria</dc:title>
  <cp:lastModifiedBy>rospe </cp:lastModifiedBy>
  <cp:revision>3</cp:revision>
  <dcterms:modified xsi:type="dcterms:W3CDTF">2021-09-12T12:14:04Z</dcterms:modified>
</cp:coreProperties>
</file>