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8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8DDCB"/>
          </a:solidFill>
        </a:fill>
      </a:tcStyle>
    </a:wholeTbl>
    <a:band2H>
      <a:tcTxStyle/>
      <a:tcStyle>
        <a:tcBdr/>
        <a:fill>
          <a:solidFill>
            <a:srgbClr val="ECEF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8DDCB"/>
          </a:solidFill>
        </a:fill>
      </a:tcStyle>
    </a:wholeTbl>
    <a:band2H>
      <a:tcTxStyle/>
      <a:tcStyle>
        <a:tcBdr/>
        <a:fill>
          <a:solidFill>
            <a:srgbClr val="ECEF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DE"/>
          </a:solidFill>
        </a:fill>
      </a:tcStyle>
    </a:wholeTbl>
    <a:band2H>
      <a:tcTxStyle/>
      <a:tcStyle>
        <a:tcBdr/>
        <a:fill>
          <a:solidFill>
            <a:srgbClr val="E8EBE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4CD"/>
          </a:solidFill>
        </a:fill>
      </a:tcStyle>
    </a:wholeTbl>
    <a:band2H>
      <a:tcTxStyle/>
      <a:tcStyle>
        <a:tcBdr/>
        <a:fill>
          <a:solidFill>
            <a:srgbClr val="F9F2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4" name="Shape 25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7191399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901256" y="-3510852"/>
            <a:ext cx="15612574" cy="1040006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2" name="Group 6"/>
          <p:cNvGrpSpPr/>
          <p:nvPr/>
        </p:nvGrpSpPr>
        <p:grpSpPr>
          <a:xfrm>
            <a:off x="-16937" y="0"/>
            <a:ext cx="12231164" cy="6856216"/>
            <a:chOff x="-1" y="0"/>
            <a:chExt cx="12231162" cy="6856215"/>
          </a:xfrm>
        </p:grpSpPr>
        <p:pic>
          <p:nvPicPr>
            <p:cNvPr id="18" name="Picture 15" descr="Picture 15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6932" y="0"/>
              <a:ext cx="12188829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" name="Rectangle 25"/>
            <p:cNvSpPr/>
            <p:nvPr/>
          </p:nvSpPr>
          <p:spPr>
            <a:xfrm>
              <a:off x="2345265" y="1540930"/>
              <a:ext cx="7543805" cy="3835404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0" name="Picture 16" descr="Picture 16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3147609"/>
              <a:ext cx="2478027" cy="6126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" name="Picture 19" descr="Picture 1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9753135" y="3147609"/>
              <a:ext cx="2478027" cy="6126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3" name="Titolo Testo"/>
          <p:cNvSpPr txBox="1">
            <a:spLocks noGrp="1"/>
          </p:cNvSpPr>
          <p:nvPr>
            <p:ph type="title"/>
          </p:nvPr>
        </p:nvSpPr>
        <p:spPr>
          <a:xfrm>
            <a:off x="2692398" y="1871129"/>
            <a:ext cx="6815671" cy="1515536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t>Titolo Testo</a:t>
            </a:r>
          </a:p>
        </p:txBody>
      </p:sp>
      <p:sp>
        <p:nvSpPr>
          <p:cNvPr id="2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692398" y="3657596"/>
            <a:ext cx="6815671" cy="1320804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1pPr>
            <a:lvl2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2pPr>
            <a:lvl3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3pPr>
            <a:lvl4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4pPr>
            <a:lvl5pPr marL="0" indent="0" algn="ctr">
              <a:buClrTx/>
              <a:buSzTx/>
              <a:buFontTx/>
              <a:buNone/>
              <a:defRPr sz="21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5" name="Straight Connector 14"/>
          <p:cNvSpPr/>
          <p:nvPr/>
        </p:nvSpPr>
        <p:spPr>
          <a:xfrm>
            <a:off x="2692399" y="3522131"/>
            <a:ext cx="6815668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6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9284866" y="5055444"/>
            <a:ext cx="223202" cy="24383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141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2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43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4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6" name="Titolo Testo"/>
          <p:cNvSpPr txBox="1">
            <a:spLocks noGrp="1"/>
          </p:cNvSpPr>
          <p:nvPr>
            <p:ph type="title"/>
          </p:nvPr>
        </p:nvSpPr>
        <p:spPr>
          <a:xfrm>
            <a:off x="1295400" y="4815413"/>
            <a:ext cx="9609668" cy="56674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Titolo Testo</a:t>
            </a:r>
          </a:p>
        </p:txBody>
      </p:sp>
      <p:sp>
        <p:nvSpPr>
          <p:cNvPr id="147" name="Picture Placeholder 2"/>
          <p:cNvSpPr>
            <a:spLocks noGrp="1"/>
          </p:cNvSpPr>
          <p:nvPr>
            <p:ph type="pic" idx="21"/>
          </p:nvPr>
        </p:nvSpPr>
        <p:spPr>
          <a:xfrm>
            <a:off x="1041425" y="1041399"/>
            <a:ext cx="10105975" cy="3335869"/>
          </a:xfrm>
          <a:prstGeom prst="rect">
            <a:avLst/>
          </a:prstGeom>
          <a:ln w="57150">
            <a:solidFill>
              <a:srgbClr val="808080"/>
            </a:solidFill>
            <a:miter lim="800000"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5382152"/>
            <a:ext cx="9609668" cy="493714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1400"/>
            </a:lvl1pPr>
            <a:lvl2pPr marL="0" indent="0" algn="ctr">
              <a:buClrTx/>
              <a:buSzTx/>
              <a:buFontTx/>
              <a:buNone/>
              <a:defRPr sz="1400"/>
            </a:lvl2pPr>
            <a:lvl3pPr marL="0" indent="0" algn="ctr">
              <a:buClrTx/>
              <a:buSzTx/>
              <a:buFontTx/>
              <a:buNone/>
              <a:defRPr sz="1400"/>
            </a:lvl3pPr>
            <a:lvl4pPr marL="0" indent="0" algn="ctr">
              <a:buClrTx/>
              <a:buSzTx/>
              <a:buFontTx/>
              <a:buNone/>
              <a:defRPr sz="1400"/>
            </a:lvl4pPr>
            <a:lvl5pPr marL="0" indent="0" algn="ctr">
              <a:buClrTx/>
              <a:buSzTx/>
              <a:buFontTx/>
              <a:buNone/>
              <a:defRPr sz="1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059609" y="-2692601"/>
            <a:ext cx="14347771" cy="955754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1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157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8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59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0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2" name="Titolo Testo"/>
          <p:cNvSpPr txBox="1">
            <a:spLocks noGrp="1"/>
          </p:cNvSpPr>
          <p:nvPr>
            <p:ph type="title"/>
          </p:nvPr>
        </p:nvSpPr>
        <p:spPr>
          <a:xfrm>
            <a:off x="1303867" y="982132"/>
            <a:ext cx="9592734" cy="295487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163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303867" y="4343398"/>
            <a:ext cx="9592734" cy="1532469"/>
          </a:xfrm>
          <a:prstGeom prst="rect">
            <a:avLst/>
          </a:prstGeom>
        </p:spPr>
        <p:txBody>
          <a:bodyPr anchor="ctr"/>
          <a:lstStyle>
            <a:lvl1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1pPr>
            <a:lvl2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2pPr>
            <a:lvl3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3pPr>
            <a:lvl4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4pPr>
            <a:lvl5pPr marL="0" indent="0" algn="ctr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64" name="Straight Connector 14"/>
          <p:cNvSpPr/>
          <p:nvPr/>
        </p:nvSpPr>
        <p:spPr>
          <a:xfrm>
            <a:off x="1396169" y="4140198"/>
            <a:ext cx="9407299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172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3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74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5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77" name="Titolo Testo"/>
          <p:cNvSpPr txBox="1">
            <a:spLocks noGrp="1"/>
          </p:cNvSpPr>
          <p:nvPr>
            <p:ph type="title"/>
          </p:nvPr>
        </p:nvSpPr>
        <p:spPr>
          <a:xfrm>
            <a:off x="1446212" y="982132"/>
            <a:ext cx="9296400" cy="237067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r>
              <a:t>Titolo Testo</a:t>
            </a:r>
          </a:p>
        </p:txBody>
      </p:sp>
      <p:sp>
        <p:nvSpPr>
          <p:cNvPr id="17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674810" y="3352800"/>
            <a:ext cx="8839205" cy="584200"/>
          </a:xfrm>
          <a:prstGeom prst="rect">
            <a:avLst/>
          </a:prstGeom>
        </p:spPr>
        <p:txBody>
          <a:bodyPr anchor="ctr"/>
          <a:lstStyle>
            <a:lvl1pPr marL="0" indent="0" algn="r">
              <a:buClrTx/>
              <a:buSzTx/>
              <a:buFontTx/>
              <a:buNone/>
              <a:defRPr sz="2000"/>
            </a:lvl1pPr>
            <a:lvl2pPr marL="0" indent="0" algn="r">
              <a:buClrTx/>
              <a:buSzTx/>
              <a:buFontTx/>
              <a:buNone/>
              <a:defRPr sz="2000"/>
            </a:lvl2pPr>
            <a:lvl3pPr marL="0" indent="0" algn="r">
              <a:buClrTx/>
              <a:buSzTx/>
              <a:buFontTx/>
              <a:buNone/>
              <a:defRPr sz="2000"/>
            </a:lvl3pPr>
            <a:lvl4pPr marL="0" indent="0" algn="r">
              <a:buClrTx/>
              <a:buSzTx/>
              <a:buFontTx/>
              <a:buNone/>
              <a:defRPr sz="2000"/>
            </a:lvl4pPr>
            <a:lvl5pPr marL="0" indent="0" algn="r">
              <a:buClrTx/>
              <a:buSzTx/>
              <a:buFontTx/>
              <a:buNone/>
              <a:defRPr sz="2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79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95399" y="4343398"/>
            <a:ext cx="9609670" cy="1532469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180" name="TextBox 13"/>
          <p:cNvSpPr txBox="1"/>
          <p:nvPr/>
        </p:nvSpPr>
        <p:spPr>
          <a:xfrm>
            <a:off x="907731" y="555129"/>
            <a:ext cx="518162" cy="1234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80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“</a:t>
            </a:r>
          </a:p>
        </p:txBody>
      </p:sp>
      <p:sp>
        <p:nvSpPr>
          <p:cNvPr id="181" name="TextBox 14"/>
          <p:cNvSpPr txBox="1"/>
          <p:nvPr/>
        </p:nvSpPr>
        <p:spPr>
          <a:xfrm>
            <a:off x="10645985" y="2503038"/>
            <a:ext cx="518162" cy="1234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r">
              <a:defRPr sz="80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”</a:t>
            </a:r>
          </a:p>
        </p:txBody>
      </p:sp>
      <p:sp>
        <p:nvSpPr>
          <p:cNvPr id="182" name="Straight Connector 18"/>
          <p:cNvSpPr/>
          <p:nvPr/>
        </p:nvSpPr>
        <p:spPr>
          <a:xfrm>
            <a:off x="1396169" y="4140198"/>
            <a:ext cx="9407299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190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1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92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3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95" name="Titolo Testo"/>
          <p:cNvSpPr txBox="1">
            <a:spLocks noGrp="1"/>
          </p:cNvSpPr>
          <p:nvPr>
            <p:ph type="title"/>
          </p:nvPr>
        </p:nvSpPr>
        <p:spPr>
          <a:xfrm>
            <a:off x="1295402" y="3308579"/>
            <a:ext cx="9609668" cy="1468802"/>
          </a:xfrm>
          <a:prstGeom prst="rect">
            <a:avLst/>
          </a:prstGeom>
        </p:spPr>
        <p:txBody>
          <a:bodyPr anchor="b"/>
          <a:lstStyle>
            <a:lvl1pPr algn="l">
              <a:defRPr sz="3200"/>
            </a:lvl1pPr>
          </a:lstStyle>
          <a:p>
            <a:r>
              <a:t>Titolo Testo</a:t>
            </a:r>
          </a:p>
        </p:txBody>
      </p:sp>
      <p:sp>
        <p:nvSpPr>
          <p:cNvPr id="196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4777380"/>
            <a:ext cx="9609670" cy="860402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1pPr>
            <a:lvl2pPr marL="0" indent="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2pPr>
            <a:lvl3pPr marL="0" indent="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3pPr>
            <a:lvl4pPr marL="0" indent="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4pPr>
            <a:lvl5pPr marL="0" indent="0">
              <a:buClrTx/>
              <a:buSzTx/>
              <a:buFontTx/>
              <a:buNone/>
              <a:defRPr sz="20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9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204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5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06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7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09" name="Titolo Testo"/>
          <p:cNvSpPr txBox="1">
            <a:spLocks noGrp="1"/>
          </p:cNvSpPr>
          <p:nvPr>
            <p:ph type="title"/>
          </p:nvPr>
        </p:nvSpPr>
        <p:spPr>
          <a:xfrm>
            <a:off x="1446212" y="982132"/>
            <a:ext cx="9296400" cy="224367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r>
              <a:t>Titolo Testo</a:t>
            </a:r>
          </a:p>
        </p:txBody>
      </p:sp>
      <p:sp>
        <p:nvSpPr>
          <p:cNvPr id="21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3639310"/>
            <a:ext cx="9609670" cy="886970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1pPr>
            <a:lvl2pPr marL="0" indent="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2pPr>
            <a:lvl3pPr marL="0" indent="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3pPr>
            <a:lvl4pPr marL="0" indent="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4pPr>
            <a:lvl5pPr marL="0" indent="0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11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95399" y="4529666"/>
            <a:ext cx="9609672" cy="134620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2" name="TextBox 11"/>
          <p:cNvSpPr txBox="1"/>
          <p:nvPr/>
        </p:nvSpPr>
        <p:spPr>
          <a:xfrm>
            <a:off x="907731" y="555129"/>
            <a:ext cx="518162" cy="1234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 sz="80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“</a:t>
            </a:r>
          </a:p>
        </p:txBody>
      </p:sp>
      <p:sp>
        <p:nvSpPr>
          <p:cNvPr id="213" name="TextBox 12"/>
          <p:cNvSpPr txBox="1"/>
          <p:nvPr/>
        </p:nvSpPr>
        <p:spPr>
          <a:xfrm>
            <a:off x="10645985" y="2274429"/>
            <a:ext cx="518162" cy="1234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spAutoFit/>
          </a:bodyPr>
          <a:lstStyle>
            <a:lvl1pPr algn="r">
              <a:defRPr sz="80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”</a:t>
            </a:r>
          </a:p>
        </p:txBody>
      </p:sp>
      <p:sp>
        <p:nvSpPr>
          <p:cNvPr id="214" name="Straight Connector 25"/>
          <p:cNvSpPr/>
          <p:nvPr/>
        </p:nvSpPr>
        <p:spPr>
          <a:xfrm>
            <a:off x="1396169" y="3429000"/>
            <a:ext cx="9407299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1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222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3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24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5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27" name="Titolo Testo"/>
          <p:cNvSpPr txBox="1">
            <a:spLocks noGrp="1"/>
          </p:cNvSpPr>
          <p:nvPr>
            <p:ph type="title"/>
          </p:nvPr>
        </p:nvSpPr>
        <p:spPr>
          <a:xfrm>
            <a:off x="1295400" y="982132"/>
            <a:ext cx="9609668" cy="2243670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3630167"/>
            <a:ext cx="9609670" cy="841250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1pPr>
            <a:lvl2pPr marL="0" indent="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2pPr>
            <a:lvl3pPr marL="0" indent="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3pPr>
            <a:lvl4pPr marL="0" indent="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4pPr>
            <a:lvl5pPr marL="0" indent="0">
              <a:buClrTx/>
              <a:buSzTx/>
              <a:buFontTx/>
              <a:buNone/>
              <a:defRPr sz="2800"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9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1295400" y="4470398"/>
            <a:ext cx="9609671" cy="140546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0" name="Straight Connector 14"/>
          <p:cNvSpPr/>
          <p:nvPr/>
        </p:nvSpPr>
        <p:spPr>
          <a:xfrm>
            <a:off x="1396169" y="3429000"/>
            <a:ext cx="9407299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639425" y="-3026304"/>
            <a:ext cx="14875114" cy="990882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43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239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0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457200"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41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2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4" name="Straight Connector 6"/>
          <p:cNvSpPr/>
          <p:nvPr/>
        </p:nvSpPr>
        <p:spPr>
          <a:xfrm>
            <a:off x="1396169" y="2421464"/>
            <a:ext cx="9407299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5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46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295400" y="2556930"/>
            <a:ext cx="9601198" cy="331894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4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 defTabSz="457200"/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uota">
  <p:cSld name="1_Vuota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oogle Shape;73;p35"/>
          <p:cNvGrpSpPr/>
          <p:nvPr/>
        </p:nvGrpSpPr>
        <p:grpSpPr>
          <a:xfrm>
            <a:off x="-15743" y="-2"/>
            <a:ext cx="12229973" cy="6856221"/>
            <a:chOff x="-2" y="-1"/>
            <a:chExt cx="12229972" cy="6856220"/>
          </a:xfrm>
        </p:grpSpPr>
        <p:pic>
          <p:nvPicPr>
            <p:cNvPr id="74" name="Google Shape;74;p35" descr="Picture 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35" y="-1"/>
              <a:ext cx="12188835" cy="685622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" name="Google Shape;75;p35"/>
            <p:cNvSpPr/>
            <p:nvPr/>
          </p:nvSpPr>
          <p:spPr>
            <a:xfrm>
              <a:off x="623749" y="609599"/>
              <a:ext cx="10972808" cy="5638804"/>
            </a:xfrm>
            <a:prstGeom prst="rect">
              <a:avLst/>
            </a:prstGeom>
            <a:noFill/>
            <a:ln w="1587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Garamond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pic>
          <p:nvPicPr>
            <p:cNvPr id="76" name="Google Shape;76;p35" descr="Picture 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-2" y="3153832"/>
              <a:ext cx="777245" cy="606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" name="Google Shape;77;p35" descr="Picture 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452726" y="3153832"/>
              <a:ext cx="777244" cy="6064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8" name="Google Shape;78;p35"/>
          <p:cNvSpPr txBox="1">
            <a:spLocks noGrp="1"/>
          </p:cNvSpPr>
          <p:nvPr>
            <p:ph type="sldNum" idx="12"/>
          </p:nvPr>
        </p:nvSpPr>
        <p:spPr>
          <a:xfrm>
            <a:off x="10673402" y="5986781"/>
            <a:ext cx="223200" cy="243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sp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Garamond"/>
              <a:buNone/>
              <a:defRPr sz="10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083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046870" y="-2735730"/>
            <a:ext cx="14436612" cy="961672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8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34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5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36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9" name="Straight Connector 6"/>
          <p:cNvSpPr/>
          <p:nvPr/>
        </p:nvSpPr>
        <p:spPr>
          <a:xfrm>
            <a:off x="1396169" y="2421464"/>
            <a:ext cx="9407299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0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1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1295400" y="2556930"/>
            <a:ext cx="9601198" cy="331894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49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0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51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4" name="Titolo Testo"/>
          <p:cNvSpPr txBox="1">
            <a:spLocks noGrp="1"/>
          </p:cNvSpPr>
          <p:nvPr>
            <p:ph type="title"/>
          </p:nvPr>
        </p:nvSpPr>
        <p:spPr>
          <a:xfrm>
            <a:off x="2015069" y="1752606"/>
            <a:ext cx="8158689" cy="1822514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5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2015065" y="3846050"/>
            <a:ext cx="8158693" cy="954549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1pPr>
            <a:lvl2pPr marL="0" indent="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2pPr>
            <a:lvl3pPr marL="0" indent="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3pPr>
            <a:lvl4pPr marL="0" indent="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4pPr>
            <a:lvl5pPr marL="0" indent="0" algn="ctr">
              <a:buClrTx/>
              <a:buSzTx/>
              <a:buFontTx/>
              <a:buNone/>
              <a:defRPr>
                <a:solidFill>
                  <a:srgbClr val="000000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6" name="Straight Connector 15"/>
          <p:cNvSpPr/>
          <p:nvPr/>
        </p:nvSpPr>
        <p:spPr>
          <a:xfrm>
            <a:off x="2012723" y="3710585"/>
            <a:ext cx="8163382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7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65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8447" y="2560320"/>
            <a:ext cx="4718306" cy="331013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astel-color-background-dressmaker-designer-desk-handcraft-accessories-threads-roll-scissors_73529-322.jpg" descr="pastel-color-background-dressmaker-designer-desk-handcraft-accessories-threads-roll-scissors_73529-3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735472" y="-3137382"/>
            <a:ext cx="14991194" cy="998614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8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74" name="Picture 7" descr="Picture 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5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76" name="Picture 9" descr="Picture 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7" name="Picture 10" descr="Picture 10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9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8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400" y="2658533"/>
            <a:ext cx="4718304" cy="576264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1pPr>
            <a:lvl2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2pPr>
            <a:lvl3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3pPr>
            <a:lvl4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4pPr>
            <a:lvl5pPr marL="0" indent="0">
              <a:buClrTx/>
              <a:buSzTx/>
              <a:buFontTx/>
              <a:buNone/>
              <a:defRPr sz="2800">
                <a:solidFill>
                  <a:schemeClr val="accent1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1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80670" y="2658533"/>
            <a:ext cx="4718306" cy="57626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82" name="Straight Connector 17"/>
          <p:cNvSpPr/>
          <p:nvPr/>
        </p:nvSpPr>
        <p:spPr>
          <a:xfrm>
            <a:off x="1396169" y="2421464"/>
            <a:ext cx="9407299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9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98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9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00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01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0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110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1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12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3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15" name="Titolo Testo"/>
          <p:cNvSpPr txBox="1">
            <a:spLocks noGrp="1"/>
          </p:cNvSpPr>
          <p:nvPr>
            <p:ph type="title"/>
          </p:nvPr>
        </p:nvSpPr>
        <p:spPr>
          <a:xfrm>
            <a:off x="1293811" y="1388534"/>
            <a:ext cx="3718455" cy="1371602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Titolo Testo</a:t>
            </a:r>
          </a:p>
        </p:txBody>
      </p:sp>
      <p:sp>
        <p:nvSpPr>
          <p:cNvPr id="116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5418668" y="982131"/>
            <a:ext cx="5469468" cy="4893737"/>
          </a:xfrm>
          <a:prstGeom prst="rect">
            <a:avLst/>
          </a:prstGeom>
        </p:spPr>
        <p:txBody>
          <a:bodyPr anchor="ctr"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17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1293811" y="3031064"/>
            <a:ext cx="3718455" cy="243840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8" name="Straight Connector 15"/>
          <p:cNvSpPr/>
          <p:nvPr/>
        </p:nvSpPr>
        <p:spPr>
          <a:xfrm>
            <a:off x="1396169" y="2912533"/>
            <a:ext cx="3514500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126" name="Picture 7" descr="Picture 7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7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128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9" name="Picture 10" descr="Picture 10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31" name="Titolo Testo"/>
          <p:cNvSpPr txBox="1">
            <a:spLocks noGrp="1"/>
          </p:cNvSpPr>
          <p:nvPr>
            <p:ph type="title"/>
          </p:nvPr>
        </p:nvSpPr>
        <p:spPr>
          <a:xfrm>
            <a:off x="1295399" y="1883830"/>
            <a:ext cx="6241816" cy="1371602"/>
          </a:xfrm>
          <a:prstGeom prst="rect">
            <a:avLst/>
          </a:prstGeom>
        </p:spPr>
        <p:txBody>
          <a:bodyPr anchor="b"/>
          <a:lstStyle>
            <a:lvl1pPr>
              <a:defRPr sz="2800"/>
            </a:lvl1pPr>
          </a:lstStyle>
          <a:p>
            <a:r>
              <a:t>Titolo Testo</a:t>
            </a:r>
          </a:p>
        </p:txBody>
      </p:sp>
      <p:sp>
        <p:nvSpPr>
          <p:cNvPr id="13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8094829" y="1041400"/>
            <a:ext cx="3063350" cy="4775200"/>
          </a:xfrm>
          <a:prstGeom prst="rect">
            <a:avLst/>
          </a:prstGeom>
          <a:ln w="57150">
            <a:solidFill>
              <a:srgbClr val="808080"/>
            </a:solidFill>
            <a:miter lim="800000"/>
          </a:ln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3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95399" y="3255431"/>
            <a:ext cx="6241816" cy="1828802"/>
          </a:xfrm>
          <a:prstGeom prst="rect">
            <a:avLst/>
          </a:prstGeom>
        </p:spPr>
        <p:txBody>
          <a:bodyPr/>
          <a:lstStyle>
            <a:lvl1pPr marL="0" indent="0" algn="ctr">
              <a:buClrTx/>
              <a:buSzTx/>
              <a:buFontTx/>
              <a:buNone/>
              <a:defRPr sz="1800"/>
            </a:lvl1pPr>
            <a:lvl2pPr marL="0" indent="0" algn="ctr">
              <a:buClrTx/>
              <a:buSzTx/>
              <a:buFontTx/>
              <a:buNone/>
              <a:defRPr sz="1800"/>
            </a:lvl2pPr>
            <a:lvl3pPr marL="0" indent="0" algn="ctr">
              <a:buClrTx/>
              <a:buSzTx/>
              <a:buFontTx/>
              <a:buNone/>
              <a:defRPr sz="1800"/>
            </a:lvl3pPr>
            <a:lvl4pPr marL="0" indent="0" algn="ctr">
              <a:buClrTx/>
              <a:buSzTx/>
              <a:buFontTx/>
              <a:buNone/>
              <a:defRPr sz="1800"/>
            </a:lvl4pPr>
            <a:lvl5pPr marL="0" indent="0" algn="ctr">
              <a:buClrTx/>
              <a:buSzTx/>
              <a:buFontTx/>
              <a:buNone/>
              <a:defRPr sz="1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2" name="Picture 7" descr="Picture 7"/>
            <p:cNvPicPr>
              <a:picLocks noChangeAspect="1"/>
            </p:cNvPicPr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" name="Rectangle 8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4" name="Picture 9" descr="Picture 9"/>
            <p:cNvPicPr>
              <a:picLocks noChangeAspect="1"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" name="Picture 10" descr="Picture 10"/>
            <p:cNvPicPr>
              <a:picLocks noChangeAspect="1"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" name="Titolo Testo"/>
          <p:cNvSpPr txBox="1">
            <a:spLocks noGrp="1"/>
          </p:cNvSpPr>
          <p:nvPr>
            <p:ph type="title"/>
          </p:nvPr>
        </p:nvSpPr>
        <p:spPr>
          <a:xfrm>
            <a:off x="1295402" y="982132"/>
            <a:ext cx="9601197" cy="13038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8" name="Straight Connector 13"/>
          <p:cNvSpPr/>
          <p:nvPr/>
        </p:nvSpPr>
        <p:spPr>
          <a:xfrm>
            <a:off x="1396169" y="2421464"/>
            <a:ext cx="9407299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" name="Corpo livello uno…"/>
          <p:cNvSpPr txBox="1">
            <a:spLocks noGrp="1"/>
          </p:cNvSpPr>
          <p:nvPr>
            <p:ph type="body" idx="1"/>
          </p:nvPr>
        </p:nvSpPr>
        <p:spPr>
          <a:xfrm>
            <a:off x="6805083" y="2438400"/>
            <a:ext cx="477520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0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10673398" y="5986780"/>
            <a:ext cx="223202" cy="2438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0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9pPr>
    </p:titleStyle>
    <p:bodyStyle>
      <a:lvl1pPr marL="285750" marR="0" indent="-28575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1pPr>
      <a:lvl2pPr marL="800100" marR="0" indent="-3429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2pPr>
      <a:lvl3pPr marL="1295400" marR="0" indent="-381000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3pPr>
      <a:lvl4pPr marL="1628775" marR="0" indent="-257175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4pPr>
      <a:lvl5pPr marL="2122714" marR="0" indent="-293914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5pPr>
      <a:lvl6pPr marL="2677884" marR="0" indent="-391884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6pPr>
      <a:lvl7pPr marL="3135084" marR="0" indent="-391884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7pPr>
      <a:lvl8pPr marL="3592284" marR="0" indent="-391884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8pPr>
      <a:lvl9pPr marL="4049484" marR="0" indent="-391884" algn="l" defTabSz="457200" rtl="0" latinLnBrk="0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SzPct val="115000"/>
        <a:buFont typeface="Arial"/>
        <a:buChar char="•"/>
        <a:tabLst/>
        <a:defRPr sz="2400" b="0" i="0" u="none" strike="noStrike" cap="none" spc="0" baseline="0">
          <a:solidFill>
            <a:srgbClr val="262626"/>
          </a:solidFill>
          <a:uFillTx/>
          <a:latin typeface="Garamond"/>
          <a:ea typeface="Garamond"/>
          <a:cs typeface="Garamond"/>
          <a:sym typeface="Garamo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aramo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peLP\Documents\0-rospe_archivio\01_rospe_LAVORI\2019 - ItaStra - FAMI\ARCHIVIO MEGA\MATERIALI DIDATTICI\03 - COVER raccolta per testi\ORIZZONTALI\A05-cover-SARTORI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42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715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Titolo 1"/>
          <p:cNvSpPr txBox="1">
            <a:spLocks noGrp="1"/>
          </p:cNvSpPr>
          <p:nvPr>
            <p:ph type="title"/>
          </p:nvPr>
        </p:nvSpPr>
        <p:spPr>
          <a:xfrm>
            <a:off x="773721" y="982132"/>
            <a:ext cx="10635175" cy="1303869"/>
          </a:xfrm>
          <a:prstGeom prst="rect">
            <a:avLst/>
          </a:prstGeom>
        </p:spPr>
        <p:txBody>
          <a:bodyPr/>
          <a:lstStyle/>
          <a:p>
            <a:pPr defTabSz="361188">
              <a:spcBef>
                <a:spcPts val="700"/>
              </a:spcBef>
              <a:defRPr sz="30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Infilare la macchina da cucire (parte 1)</a:t>
            </a:r>
            <a:br>
              <a:rPr b="1"/>
            </a:br>
            <a:r>
              <a:rPr sz="2100">
                <a:solidFill>
                  <a:srgbClr val="262626"/>
                </a:solidFill>
              </a:rPr>
              <a:t>Guarda il video altre due volte e rispondi </a:t>
            </a:r>
            <a:r>
              <a:rPr sz="2100" b="1">
                <a:solidFill>
                  <a:srgbClr val="262626"/>
                </a:solidFill>
              </a:rPr>
              <a:t>da solo </a:t>
            </a:r>
            <a:r>
              <a:rPr sz="2100">
                <a:solidFill>
                  <a:srgbClr val="262626"/>
                </a:solidFill>
              </a:rPr>
              <a:t>a queste domande, poi vediamo insieme le risposte</a:t>
            </a:r>
            <a:br>
              <a:rPr sz="2100">
                <a:solidFill>
                  <a:srgbClr val="262626"/>
                </a:solidFill>
              </a:rPr>
            </a:br>
            <a:endParaRPr sz="2100">
              <a:solidFill>
                <a:srgbClr val="262626"/>
              </a:solidFill>
            </a:endParaRPr>
          </a:p>
        </p:txBody>
      </p:sp>
      <p:sp>
        <p:nvSpPr>
          <p:cNvPr id="307" name="Segnaposto testo 6"/>
          <p:cNvSpPr txBox="1">
            <a:spLocks noGrp="1"/>
          </p:cNvSpPr>
          <p:nvPr>
            <p:ph type="body" idx="1"/>
          </p:nvPr>
        </p:nvSpPr>
        <p:spPr>
          <a:xfrm>
            <a:off x="773722" y="2489980"/>
            <a:ext cx="10635175" cy="3784212"/>
          </a:xfrm>
          <a:prstGeom prst="rect">
            <a:avLst/>
          </a:prstGeom>
        </p:spPr>
        <p:txBody>
          <a:bodyPr/>
          <a:lstStyle/>
          <a:p>
            <a:pPr marL="508000" indent="-508000">
              <a:lnSpc>
                <a:spcPct val="85600"/>
              </a:lnSpc>
              <a:spcBef>
                <a:spcPts val="900"/>
              </a:spcBef>
              <a:buClrTx/>
              <a:buSzPct val="100000"/>
              <a:buFontTx/>
              <a:buAutoNum type="arabicPeriod"/>
              <a:defRPr sz="3800" b="1">
                <a:solidFill>
                  <a:srgbClr val="942192"/>
                </a:solidFill>
              </a:defRPr>
            </a:pPr>
            <a:r>
              <a:t>Quante macchine ci sono in sartoria? Quali sono?</a:t>
            </a:r>
            <a:endParaRPr sz="1600"/>
          </a:p>
          <a:p>
            <a:pPr marL="508000" indent="-508000">
              <a:lnSpc>
                <a:spcPct val="85600"/>
              </a:lnSpc>
              <a:spcBef>
                <a:spcPts val="900"/>
              </a:spcBef>
              <a:buClrTx/>
              <a:buSzPct val="100000"/>
              <a:buFontTx/>
              <a:buAutoNum type="arabicPeriod"/>
              <a:defRPr sz="3800" b="1">
                <a:solidFill>
                  <a:srgbClr val="942192"/>
                </a:solidFill>
              </a:defRPr>
            </a:pPr>
            <a:r>
              <a:t>A cosa serve la macchina tagliacuci?</a:t>
            </a:r>
            <a:endParaRPr sz="1600"/>
          </a:p>
          <a:p>
            <a:pPr marL="508000" indent="-508000">
              <a:lnSpc>
                <a:spcPct val="85600"/>
              </a:lnSpc>
              <a:spcBef>
                <a:spcPts val="900"/>
              </a:spcBef>
              <a:buClrTx/>
              <a:buSzPct val="100000"/>
              <a:buFontTx/>
              <a:buAutoNum type="arabicPeriod"/>
              <a:defRPr sz="3800" b="1">
                <a:solidFill>
                  <a:srgbClr val="942192"/>
                </a:solidFill>
              </a:defRPr>
            </a:pPr>
            <a:r>
              <a:t>A cosa serve il ferro da stiro?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1" build="p" bldLvl="5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itolo 1"/>
          <p:cNvSpPr txBox="1">
            <a:spLocks noGrp="1"/>
          </p:cNvSpPr>
          <p:nvPr>
            <p:ph type="title"/>
          </p:nvPr>
        </p:nvSpPr>
        <p:spPr>
          <a:xfrm>
            <a:off x="773721" y="982132"/>
            <a:ext cx="10635175" cy="1303869"/>
          </a:xfrm>
          <a:prstGeom prst="rect">
            <a:avLst/>
          </a:prstGeom>
        </p:spPr>
        <p:txBody>
          <a:bodyPr/>
          <a:lstStyle/>
          <a:p>
            <a:pPr defTabSz="361188">
              <a:spcBef>
                <a:spcPts val="700"/>
              </a:spcBef>
              <a:defRPr sz="30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Infilare la macchina da cucire (parte 1)</a:t>
            </a:r>
            <a:br>
              <a:rPr b="1"/>
            </a:br>
            <a:r>
              <a:rPr sz="2100">
                <a:solidFill>
                  <a:srgbClr val="262626"/>
                </a:solidFill>
              </a:rPr>
              <a:t>Guarda il video altre due volte e rispondi </a:t>
            </a:r>
            <a:r>
              <a:rPr sz="2100" b="1">
                <a:solidFill>
                  <a:srgbClr val="262626"/>
                </a:solidFill>
              </a:rPr>
              <a:t>da solo </a:t>
            </a:r>
            <a:r>
              <a:rPr sz="2100">
                <a:solidFill>
                  <a:srgbClr val="262626"/>
                </a:solidFill>
              </a:rPr>
              <a:t>a queste domande, poi vediamo insieme le risposte</a:t>
            </a:r>
            <a:br>
              <a:rPr sz="2100">
                <a:solidFill>
                  <a:srgbClr val="262626"/>
                </a:solidFill>
              </a:rPr>
            </a:br>
            <a:endParaRPr sz="2100">
              <a:solidFill>
                <a:srgbClr val="262626"/>
              </a:solidFill>
            </a:endParaRPr>
          </a:p>
        </p:txBody>
      </p:sp>
      <p:sp>
        <p:nvSpPr>
          <p:cNvPr id="310" name="Segnaposto testo 6"/>
          <p:cNvSpPr txBox="1">
            <a:spLocks noGrp="1"/>
          </p:cNvSpPr>
          <p:nvPr>
            <p:ph type="body" idx="1"/>
          </p:nvPr>
        </p:nvSpPr>
        <p:spPr>
          <a:xfrm>
            <a:off x="773722" y="2489980"/>
            <a:ext cx="10635175" cy="3784212"/>
          </a:xfrm>
          <a:prstGeom prst="rect">
            <a:avLst/>
          </a:prstGeom>
        </p:spPr>
        <p:txBody>
          <a:bodyPr/>
          <a:lstStyle/>
          <a:p>
            <a:pPr marL="280735" indent="-280735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Quante macchine ci sono in sartoria? Quali sono?</a:t>
            </a:r>
          </a:p>
          <a:p>
            <a:pPr marL="280735" indent="-280735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In sartoria ci sono tre macchine. Sono la macchina da cucire, la macchina tagliacuci e il ferro da stiro.</a:t>
            </a:r>
          </a:p>
          <a:p>
            <a:pPr marL="280735" indent="-280735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A cosa serve la macchina tagliacuci?</a:t>
            </a:r>
          </a:p>
          <a:p>
            <a:pPr marL="280735" indent="-280735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La macchina tagliacuci serve a rifinire i capi. </a:t>
            </a:r>
          </a:p>
          <a:p>
            <a:pPr marL="280735" indent="-280735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 b="1">
                <a:solidFill>
                  <a:srgbClr val="942192"/>
                </a:solidFill>
              </a:defRPr>
            </a:pPr>
            <a:r>
              <a:t>A cosa serve il ferro da stiro?</a:t>
            </a:r>
          </a:p>
          <a:p>
            <a:pPr marL="280735" indent="-280735">
              <a:lnSpc>
                <a:spcPct val="85600"/>
              </a:lnSpc>
              <a:spcBef>
                <a:spcPts val="800"/>
              </a:spcBef>
              <a:buClrTx/>
              <a:buSzPct val="100000"/>
              <a:buFontTx/>
              <a:defRPr sz="2800">
                <a:solidFill>
                  <a:srgbClr val="000000"/>
                </a:solidFill>
              </a:defRPr>
            </a:pPr>
            <a:r>
              <a:t>Il ferro da stiro serve per stirare i capi e i tessuti.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" grpId="1" build="p" bldLvl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393191">
              <a:defRPr sz="2700" b="1">
                <a:solidFill>
                  <a:srgbClr val="942192"/>
                </a:solidFill>
              </a:defRPr>
            </a:pPr>
            <a:r>
              <a:t>Abbinamento</a:t>
            </a:r>
          </a:p>
          <a:p>
            <a:pPr defTabSz="393191">
              <a:defRPr sz="2700"/>
            </a:pPr>
            <a:r>
              <a:t>Collega le immagini alle parole giuste</a:t>
            </a:r>
          </a:p>
          <a:p>
            <a:pPr defTabSz="393191">
              <a:defRPr sz="2700">
                <a:solidFill>
                  <a:srgbClr val="942192"/>
                </a:solidFill>
              </a:defRPr>
            </a:pPr>
            <a:r>
              <a:t>Spagnoletta - rocchetto - portarocchetto - pedale della macchina - ago</a:t>
            </a:r>
          </a:p>
        </p:txBody>
      </p:sp>
      <p:pic>
        <p:nvPicPr>
          <p:cNvPr id="313" name="Schermata 2021-03-28 alle 23.01.07.png" descr="Schermata 2021-03-28 alle 23.01.0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71341" y="2556931"/>
            <a:ext cx="9658125" cy="30092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9"/>
          </a:xfrm>
          <a:prstGeom prst="rect">
            <a:avLst/>
          </a:prstGeom>
        </p:spPr>
        <p:txBody>
          <a:bodyPr/>
          <a:lstStyle/>
          <a:p>
            <a:pPr>
              <a:defRPr sz="3200" b="1">
                <a:solidFill>
                  <a:srgbClr val="942192"/>
                </a:solidFill>
              </a:defRPr>
            </a:pPr>
            <a:r>
              <a:t>Abbinamento</a:t>
            </a:r>
          </a:p>
          <a:p>
            <a:pPr>
              <a:defRPr sz="3200">
                <a:solidFill>
                  <a:srgbClr val="942192"/>
                </a:solidFill>
              </a:defRPr>
            </a:pPr>
            <a:r>
              <a:t>Adesso correggiamo</a:t>
            </a:r>
          </a:p>
        </p:txBody>
      </p:sp>
      <p:pic>
        <p:nvPicPr>
          <p:cNvPr id="316" name="Schermata 2021-03-28 alle 23.02.49.png" descr="Schermata 2021-03-28 alle 23.02.4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84250" y="2683123"/>
            <a:ext cx="10223500" cy="3035302"/>
          </a:xfrm>
          <a:prstGeom prst="rect">
            <a:avLst/>
          </a:prstGeom>
          <a:ln w="12700">
            <a:miter lim="400000"/>
          </a:ln>
        </p:spPr>
      </p:pic>
      <p:sp>
        <p:nvSpPr>
          <p:cNvPr id="317" name="Portarocchetto"/>
          <p:cNvSpPr txBox="1"/>
          <p:nvPr/>
        </p:nvSpPr>
        <p:spPr>
          <a:xfrm>
            <a:off x="2492636" y="2744935"/>
            <a:ext cx="1423053" cy="358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Portarocchetto</a:t>
            </a:r>
          </a:p>
        </p:txBody>
      </p:sp>
      <p:sp>
        <p:nvSpPr>
          <p:cNvPr id="318" name="Ago"/>
          <p:cNvSpPr txBox="1"/>
          <p:nvPr/>
        </p:nvSpPr>
        <p:spPr>
          <a:xfrm>
            <a:off x="1345126" y="5144409"/>
            <a:ext cx="483651" cy="358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Ago</a:t>
            </a:r>
          </a:p>
        </p:txBody>
      </p:sp>
      <p:sp>
        <p:nvSpPr>
          <p:cNvPr id="319" name="Spagnoletta"/>
          <p:cNvSpPr txBox="1"/>
          <p:nvPr/>
        </p:nvSpPr>
        <p:spPr>
          <a:xfrm>
            <a:off x="6851967" y="5036197"/>
            <a:ext cx="1132504" cy="358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Spagnoletta</a:t>
            </a:r>
          </a:p>
        </p:txBody>
      </p:sp>
      <p:sp>
        <p:nvSpPr>
          <p:cNvPr id="320" name="Rocchetto"/>
          <p:cNvSpPr txBox="1"/>
          <p:nvPr/>
        </p:nvSpPr>
        <p:spPr>
          <a:xfrm>
            <a:off x="9304794" y="5144409"/>
            <a:ext cx="1007154" cy="358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Rocchetto</a:t>
            </a:r>
          </a:p>
        </p:txBody>
      </p:sp>
      <p:sp>
        <p:nvSpPr>
          <p:cNvPr id="321" name="Pedale della macchina"/>
          <p:cNvSpPr txBox="1"/>
          <p:nvPr/>
        </p:nvSpPr>
        <p:spPr>
          <a:xfrm>
            <a:off x="4108589" y="5036197"/>
            <a:ext cx="2032058" cy="358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r>
              <a:t>Pedale della macchina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Group 13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323" name="Picture 14" descr="Picture 1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4" name="Rectangle 15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325" name="Picture 16" descr="Picture 1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28" name="Straight Connector 19"/>
          <p:cNvSpPr/>
          <p:nvPr/>
        </p:nvSpPr>
        <p:spPr>
          <a:xfrm>
            <a:off x="1396169" y="2421464"/>
            <a:ext cx="9407299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333" name="Group 23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329" name="Picture 24" descr="Picture 2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0" name="Rectangle 25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331" name="Picture 26" descr="Picture 2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32" name="Picture 27" descr="Picture 2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34" name="Titolo 1"/>
          <p:cNvSpPr txBox="1">
            <a:spLocks noGrp="1"/>
          </p:cNvSpPr>
          <p:nvPr>
            <p:ph type="title"/>
          </p:nvPr>
        </p:nvSpPr>
        <p:spPr>
          <a:xfrm>
            <a:off x="6094412" y="982132"/>
            <a:ext cx="4802187" cy="1303869"/>
          </a:xfrm>
          <a:prstGeom prst="rect">
            <a:avLst/>
          </a:prstGeom>
        </p:spPr>
        <p:txBody>
          <a:bodyPr/>
          <a:lstStyle/>
          <a:p>
            <a:pPr defTabSz="425194">
              <a:lnSpc>
                <a:spcPct val="90000"/>
              </a:lnSpc>
              <a:defRPr sz="30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Le macchine del sarto e iniziare a infilare la macchina da cucire (parte 1)</a:t>
            </a:r>
          </a:p>
        </p:txBody>
      </p:sp>
      <p:sp>
        <p:nvSpPr>
          <p:cNvPr id="335" name="Rectangle 29"/>
          <p:cNvSpPr/>
          <p:nvPr/>
        </p:nvSpPr>
        <p:spPr>
          <a:xfrm>
            <a:off x="1092641" y="1092198"/>
            <a:ext cx="4517013" cy="4515108"/>
          </a:xfrm>
          <a:prstGeom prst="rect">
            <a:avLst/>
          </a:prstGeom>
          <a:solidFill>
            <a:srgbClr val="FFFFFF"/>
          </a:solidFill>
          <a:ln w="57150">
            <a:solidFill>
              <a:srgbClr val="808080"/>
            </a:solidFill>
            <a:miter/>
          </a:ln>
        </p:spPr>
        <p:txBody>
          <a:bodyPr lIns="45718" tIns="45718" rIns="45718" bIns="45718" anchor="ctr"/>
          <a:lstStyle/>
          <a:p>
            <a:pPr algn="ctr" defTabSz="457200">
              <a:defRPr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defRPr>
            </a:pPr>
            <a:endParaRPr/>
          </a:p>
        </p:txBody>
      </p:sp>
      <p:pic>
        <p:nvPicPr>
          <p:cNvPr id="336" name="Graphic 10" descr="Graphic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21692" y="1410208"/>
            <a:ext cx="3858782" cy="3858780"/>
          </a:xfrm>
          <a:prstGeom prst="rect">
            <a:avLst/>
          </a:prstGeom>
          <a:ln w="12700">
            <a:miter lim="400000"/>
          </a:ln>
        </p:spPr>
      </p:pic>
      <p:sp>
        <p:nvSpPr>
          <p:cNvPr id="337" name="Straight Connector 31"/>
          <p:cNvSpPr/>
          <p:nvPr/>
        </p:nvSpPr>
        <p:spPr>
          <a:xfrm>
            <a:off x="6094412" y="2400637"/>
            <a:ext cx="4802187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38" name="Segnaposto testo 6"/>
          <p:cNvSpPr txBox="1">
            <a:spLocks noGrp="1"/>
          </p:cNvSpPr>
          <p:nvPr>
            <p:ph type="body" sz="quarter" idx="1"/>
          </p:nvPr>
        </p:nvSpPr>
        <p:spPr>
          <a:xfrm>
            <a:off x="6094412" y="2556930"/>
            <a:ext cx="4802186" cy="3318939"/>
          </a:xfrm>
          <a:prstGeom prst="rect">
            <a:avLst/>
          </a:prstGeom>
        </p:spPr>
        <p:txBody>
          <a:bodyPr anchor="t"/>
          <a:lstStyle>
            <a:lvl1pPr>
              <a:spcBef>
                <a:spcPts val="700"/>
              </a:spcBef>
              <a:buClr>
                <a:schemeClr val="accent1"/>
              </a:buClr>
              <a:buSzPct val="115000"/>
              <a:buFont typeface="Arial"/>
              <a:buChar char="•"/>
              <a:defRPr sz="3200">
                <a:solidFill>
                  <a:srgbClr val="262626"/>
                </a:solidFill>
              </a:defRPr>
            </a:lvl1pPr>
          </a:lstStyle>
          <a:p>
            <a:r>
              <a:t>Guardiamo il video altre due volte, poi svolgiamo insieme l’attività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" grpId="1" build="p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LEZIONE 4-1.mp4" descr="LEZIONE 4-1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58" fill="hold"/>
                                        <p:tgtEl>
                                          <p:spTgt spid="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1" fill="hold" display="0">
                  <p:stCondLst>
                    <p:cond delay="indefinite"/>
                  </p:stCondLst>
                </p:cTn>
                <p:tgtEl>
                  <p:spTgt spid="340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itolo 1"/>
          <p:cNvSpPr txBox="1">
            <a:spLocks noGrp="1"/>
          </p:cNvSpPr>
          <p:nvPr>
            <p:ph type="title"/>
          </p:nvPr>
        </p:nvSpPr>
        <p:spPr>
          <a:xfrm>
            <a:off x="773721" y="982132"/>
            <a:ext cx="10635175" cy="1303869"/>
          </a:xfrm>
          <a:prstGeom prst="rect">
            <a:avLst/>
          </a:prstGeom>
        </p:spPr>
        <p:txBody>
          <a:bodyPr/>
          <a:lstStyle/>
          <a:p>
            <a:pPr defTabSz="320038">
              <a:spcBef>
                <a:spcPts val="600"/>
              </a:spcBef>
              <a:defRPr sz="27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L’infilatura della macchina da cucire (parte 1)</a:t>
            </a:r>
            <a:br>
              <a:rPr b="1"/>
            </a:br>
            <a:r>
              <a:rPr sz="1800">
                <a:solidFill>
                  <a:srgbClr val="262626"/>
                </a:solidFill>
              </a:rPr>
              <a:t>Guarda il video altre due volte e riordina </a:t>
            </a:r>
            <a:r>
              <a:rPr sz="1800" b="1">
                <a:solidFill>
                  <a:srgbClr val="262626"/>
                </a:solidFill>
              </a:rPr>
              <a:t>da solo </a:t>
            </a:r>
            <a:r>
              <a:rPr sz="1800">
                <a:solidFill>
                  <a:srgbClr val="262626"/>
                </a:solidFill>
              </a:rPr>
              <a:t>i passaggi necessari a infilare la macchina da cucire usando i numeri da 1 a 8.</a:t>
            </a:r>
            <a:br>
              <a:rPr sz="1800">
                <a:solidFill>
                  <a:srgbClr val="262626"/>
                </a:solidFill>
              </a:rPr>
            </a:br>
            <a:endParaRPr sz="1800">
              <a:solidFill>
                <a:srgbClr val="262626"/>
              </a:solidFill>
            </a:endParaRPr>
          </a:p>
        </p:txBody>
      </p:sp>
      <p:sp>
        <p:nvSpPr>
          <p:cNvPr id="343" name="Segnaposto testo 6"/>
          <p:cNvSpPr txBox="1">
            <a:spLocks noGrp="1"/>
          </p:cNvSpPr>
          <p:nvPr>
            <p:ph type="body" idx="1"/>
          </p:nvPr>
        </p:nvSpPr>
        <p:spPr>
          <a:xfrm>
            <a:off x="773722" y="2489980"/>
            <a:ext cx="10635175" cy="3784212"/>
          </a:xfrm>
          <a:prstGeom prst="rect">
            <a:avLst/>
          </a:prstGeom>
        </p:spPr>
        <p:txBody>
          <a:bodyPr/>
          <a:lstStyle/>
          <a:p>
            <a:pPr marL="0" indent="0" defTabSz="341679">
              <a:buSzTx/>
              <a:buNone/>
              <a:defRPr sz="21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Adesso è importante spegnere la macchina.</a:t>
            </a:r>
          </a:p>
          <a:p>
            <a:pPr marL="0" indent="0" defTabSz="341679">
              <a:buSzTx/>
              <a:buNone/>
              <a:defRPr sz="21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Mettiamo il rocchetto nel portarocchetto e spingiamo a destra.</a:t>
            </a:r>
          </a:p>
          <a:p>
            <a:pPr marL="0" indent="0" defTabSz="341679">
              <a:buSzTx/>
              <a:buNone/>
              <a:defRPr sz="21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Avvolgiamo un po’ di filo con le mani.</a:t>
            </a:r>
          </a:p>
          <a:p>
            <a:pPr marL="0" indent="0" defTabSz="341679">
              <a:buSzTx/>
              <a:buNone/>
              <a:defRPr sz="21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Spostiamo il rocchetto a sinistra e lo togliamo.</a:t>
            </a:r>
          </a:p>
          <a:p>
            <a:pPr marL="0" indent="0" defTabSz="341679">
              <a:buSzTx/>
              <a:buNone/>
              <a:defRPr sz="21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 Per finire, tiriamo il filo verso la parte di dietro della macchina e chiudiamo lo sportello.</a:t>
            </a:r>
          </a:p>
          <a:p>
            <a:pPr marL="0" indent="0" defTabSz="341679">
              <a:buSzTx/>
              <a:buNone/>
              <a:defRPr sz="21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 Pigiamo il pedale fino a quando il rocchetto è pieno.</a:t>
            </a:r>
          </a:p>
          <a:p>
            <a:pPr marL="0" indent="0" defTabSz="341679">
              <a:buSzTx/>
              <a:buNone/>
              <a:defRPr sz="21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Possiamo aprire lo sportello e mettere il rocchetto, tirando il filo verso sinistra e facendolo passare dalla guida.</a:t>
            </a:r>
          </a:p>
          <a:p>
            <a:pPr marL="0" indent="0" defTabSz="341679">
              <a:buSzTx/>
              <a:buNone/>
              <a:defRPr sz="21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Poi mettiamo la spagnoletta nel portarocchetto e passiamo il filo seguendo le frecce disegnate sulla macchina.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Titolo 1"/>
          <p:cNvSpPr txBox="1">
            <a:spLocks noGrp="1"/>
          </p:cNvSpPr>
          <p:nvPr>
            <p:ph type="title"/>
          </p:nvPr>
        </p:nvSpPr>
        <p:spPr>
          <a:xfrm>
            <a:off x="773721" y="982132"/>
            <a:ext cx="10635175" cy="1303869"/>
          </a:xfrm>
          <a:prstGeom prst="rect">
            <a:avLst/>
          </a:prstGeom>
        </p:spPr>
        <p:txBody>
          <a:bodyPr/>
          <a:lstStyle/>
          <a:p>
            <a:pPr defTabSz="438911">
              <a:spcBef>
                <a:spcPts val="800"/>
              </a:spcBef>
              <a:defRPr sz="37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L’infilatura della macchina da cucire (parte 1)</a:t>
            </a:r>
            <a:br>
              <a:rPr b="1"/>
            </a:br>
            <a:r>
              <a:rPr sz="2500"/>
              <a:t>Adesso correggiamo</a:t>
            </a:r>
          </a:p>
        </p:txBody>
      </p:sp>
      <p:sp>
        <p:nvSpPr>
          <p:cNvPr id="346" name="Segnaposto testo 6"/>
          <p:cNvSpPr txBox="1">
            <a:spLocks noGrp="1"/>
          </p:cNvSpPr>
          <p:nvPr>
            <p:ph type="body" idx="1"/>
          </p:nvPr>
        </p:nvSpPr>
        <p:spPr>
          <a:xfrm>
            <a:off x="773722" y="2489980"/>
            <a:ext cx="10635175" cy="3784212"/>
          </a:xfrm>
          <a:prstGeom prst="rect">
            <a:avLst/>
          </a:prstGeom>
        </p:spPr>
        <p:txBody>
          <a:bodyPr/>
          <a:lstStyle/>
          <a:p>
            <a:pPr marL="0" indent="0" defTabSz="436091">
              <a:spcBef>
                <a:spcPts val="700"/>
              </a:spcBef>
              <a:buSzTx/>
              <a:buNone/>
              <a:defRPr sz="21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6</a:t>
            </a:r>
            <a:r>
              <a:rPr sz="1700">
                <a:solidFill>
                  <a:srgbClr val="000000"/>
                </a:solidFill>
              </a:rPr>
              <a:t> Adesso è importante spegnere la macchina.</a:t>
            </a:r>
          </a:p>
          <a:p>
            <a:pPr marL="0" indent="0" defTabSz="436091">
              <a:spcBef>
                <a:spcPts val="700"/>
              </a:spcBef>
              <a:buSzTx/>
              <a:buNone/>
              <a:defRPr sz="21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1</a:t>
            </a:r>
            <a:r>
              <a:rPr sz="1700">
                <a:solidFill>
                  <a:srgbClr val="000000"/>
                </a:solidFill>
              </a:rPr>
              <a:t> Mettiamo il rocchetto nel portarocchetto e spingiamo a destra.</a:t>
            </a:r>
          </a:p>
          <a:p>
            <a:pPr marL="0" indent="0" defTabSz="436091">
              <a:spcBef>
                <a:spcPts val="700"/>
              </a:spcBef>
              <a:buSzTx/>
              <a:buNone/>
              <a:defRPr sz="21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3</a:t>
            </a:r>
            <a:r>
              <a:rPr sz="1700">
                <a:solidFill>
                  <a:srgbClr val="000000"/>
                </a:solidFill>
              </a:rPr>
              <a:t> Avvolgiamo un po’ di filo con le mani.</a:t>
            </a:r>
          </a:p>
          <a:p>
            <a:pPr marL="0" indent="0" defTabSz="436091">
              <a:spcBef>
                <a:spcPts val="700"/>
              </a:spcBef>
              <a:buSzTx/>
              <a:buNone/>
              <a:defRPr sz="21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5</a:t>
            </a:r>
            <a:r>
              <a:rPr sz="1700">
                <a:solidFill>
                  <a:srgbClr val="000000"/>
                </a:solidFill>
              </a:rPr>
              <a:t> Spostiamo il rocchetto a sinistra e lo togliamo.</a:t>
            </a:r>
          </a:p>
          <a:p>
            <a:pPr marL="0" indent="0" defTabSz="436091">
              <a:spcBef>
                <a:spcPts val="700"/>
              </a:spcBef>
              <a:buSzTx/>
              <a:buNone/>
              <a:defRPr sz="21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8</a:t>
            </a:r>
            <a:r>
              <a:rPr sz="1700">
                <a:solidFill>
                  <a:srgbClr val="000000"/>
                </a:solidFill>
              </a:rPr>
              <a:t>  Per finire, tiriamo il filo verso la parte di dietro della macchina e chiudiamo lo sportello.</a:t>
            </a:r>
          </a:p>
          <a:p>
            <a:pPr marL="0" indent="0" defTabSz="436091">
              <a:spcBef>
                <a:spcPts val="700"/>
              </a:spcBef>
              <a:buSzTx/>
              <a:buNone/>
              <a:defRPr sz="21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4</a:t>
            </a:r>
            <a:r>
              <a:rPr sz="1700">
                <a:solidFill>
                  <a:srgbClr val="000000"/>
                </a:solidFill>
              </a:rPr>
              <a:t>  Pigiamo il pedale fino a quando il rocchetto è pieno.</a:t>
            </a:r>
          </a:p>
          <a:p>
            <a:pPr marL="0" indent="0" defTabSz="436091">
              <a:spcBef>
                <a:spcPts val="700"/>
              </a:spcBef>
              <a:buSzTx/>
              <a:buNone/>
              <a:defRPr sz="21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7</a:t>
            </a:r>
            <a:r>
              <a:rPr sz="1700">
                <a:solidFill>
                  <a:srgbClr val="000000"/>
                </a:solidFill>
              </a:rPr>
              <a:t> Possiamo aprire lo sportello e mettere il rocchetto, tirando il filo verso sinistra e facendolo passare dalla guida.</a:t>
            </a:r>
          </a:p>
          <a:p>
            <a:pPr marL="0" indent="0" defTabSz="436091">
              <a:spcBef>
                <a:spcPts val="700"/>
              </a:spcBef>
              <a:buSzTx/>
              <a:buNone/>
              <a:defRPr sz="21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2</a:t>
            </a:r>
            <a:r>
              <a:rPr sz="1700">
                <a:solidFill>
                  <a:srgbClr val="000000"/>
                </a:solidFill>
              </a:rPr>
              <a:t> Poi mettiamo la spagnoletta nel portarocchetto e passiamo il filo seguendo le frecce disegnate sulla macchina.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roup 13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348" name="Picture 14" descr="Picture 1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9" name="Rectangle 15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350" name="Picture 16" descr="Picture 1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1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53" name="Straight Connector 19"/>
          <p:cNvSpPr/>
          <p:nvPr/>
        </p:nvSpPr>
        <p:spPr>
          <a:xfrm>
            <a:off x="1396169" y="2421464"/>
            <a:ext cx="9407299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358" name="Group 23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354" name="Picture 24" descr="Picture 2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55" name="Rectangle 25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356" name="Picture 26" descr="Picture 2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57" name="Picture 27" descr="Picture 2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59" name="Titolo 1"/>
          <p:cNvSpPr txBox="1">
            <a:spLocks noGrp="1"/>
          </p:cNvSpPr>
          <p:nvPr>
            <p:ph type="title"/>
          </p:nvPr>
        </p:nvSpPr>
        <p:spPr>
          <a:xfrm>
            <a:off x="6094412" y="982132"/>
            <a:ext cx="4802187" cy="1303869"/>
          </a:xfrm>
          <a:prstGeom prst="rect">
            <a:avLst/>
          </a:prstGeom>
        </p:spPr>
        <p:txBody>
          <a:bodyPr/>
          <a:lstStyle/>
          <a:p>
            <a:pPr defTabSz="425194">
              <a:lnSpc>
                <a:spcPct val="90000"/>
              </a:lnSpc>
              <a:defRPr sz="30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Continuare a infilare la macchina da cucire  (parte 2)</a:t>
            </a:r>
          </a:p>
        </p:txBody>
      </p:sp>
      <p:sp>
        <p:nvSpPr>
          <p:cNvPr id="360" name="Rectangle 29"/>
          <p:cNvSpPr/>
          <p:nvPr/>
        </p:nvSpPr>
        <p:spPr>
          <a:xfrm>
            <a:off x="1092641" y="1092198"/>
            <a:ext cx="4517013" cy="4515108"/>
          </a:xfrm>
          <a:prstGeom prst="rect">
            <a:avLst/>
          </a:prstGeom>
          <a:solidFill>
            <a:srgbClr val="FFFFFF"/>
          </a:solidFill>
          <a:ln w="57150">
            <a:solidFill>
              <a:srgbClr val="808080"/>
            </a:solidFill>
            <a:miter/>
          </a:ln>
        </p:spPr>
        <p:txBody>
          <a:bodyPr lIns="45718" tIns="45718" rIns="45718" bIns="45718" anchor="ctr"/>
          <a:lstStyle/>
          <a:p>
            <a:pPr algn="ctr" defTabSz="457200">
              <a:defRPr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defRPr>
            </a:pPr>
            <a:endParaRPr/>
          </a:p>
        </p:txBody>
      </p:sp>
      <p:pic>
        <p:nvPicPr>
          <p:cNvPr id="361" name="Graphic 10" descr="Graphic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21692" y="1410208"/>
            <a:ext cx="3858782" cy="3858780"/>
          </a:xfrm>
          <a:prstGeom prst="rect">
            <a:avLst/>
          </a:prstGeom>
          <a:ln w="12700">
            <a:miter lim="400000"/>
          </a:ln>
        </p:spPr>
      </p:pic>
      <p:sp>
        <p:nvSpPr>
          <p:cNvPr id="362" name="Straight Connector 31"/>
          <p:cNvSpPr/>
          <p:nvPr/>
        </p:nvSpPr>
        <p:spPr>
          <a:xfrm>
            <a:off x="6094412" y="2400637"/>
            <a:ext cx="4802187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63" name="Segnaposto testo 6"/>
          <p:cNvSpPr txBox="1">
            <a:spLocks noGrp="1"/>
          </p:cNvSpPr>
          <p:nvPr>
            <p:ph type="body" sz="quarter" idx="1"/>
          </p:nvPr>
        </p:nvSpPr>
        <p:spPr>
          <a:xfrm>
            <a:off x="6094412" y="2556930"/>
            <a:ext cx="4802186" cy="3318939"/>
          </a:xfrm>
          <a:prstGeom prst="rect">
            <a:avLst/>
          </a:prstGeom>
        </p:spPr>
        <p:txBody>
          <a:bodyPr anchor="t"/>
          <a:lstStyle>
            <a:lvl1pPr>
              <a:spcBef>
                <a:spcPts val="700"/>
              </a:spcBef>
              <a:buClr>
                <a:schemeClr val="accent1"/>
              </a:buClr>
              <a:buSzPct val="115000"/>
              <a:buFont typeface="Arial"/>
              <a:buChar char="•"/>
              <a:defRPr sz="3200">
                <a:solidFill>
                  <a:srgbClr val="262626"/>
                </a:solidFill>
              </a:defRPr>
            </a:lvl1pPr>
          </a:lstStyle>
          <a:p>
            <a:r>
              <a:t>Guardiamo il video due volte, poi svolgiamo insieme l’attività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" grpId="1" build="p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LEZIONE 4-2.mp4" descr="LEZIONE 4-2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13" fill="hold"/>
                                        <p:tgtEl>
                                          <p:spTgt spid="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1" fill="hold" display="0">
                  <p:stCondLst>
                    <p:cond delay="indefinite"/>
                  </p:stCondLst>
                </p:cTn>
                <p:tgtEl>
                  <p:spTgt spid="365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itolo 3"/>
          <p:cNvSpPr txBox="1">
            <a:spLocks noGrp="1"/>
          </p:cNvSpPr>
          <p:nvPr>
            <p:ph type="ctrTitle"/>
          </p:nvPr>
        </p:nvSpPr>
        <p:spPr>
          <a:xfrm>
            <a:off x="2692398" y="1871129"/>
            <a:ext cx="6815669" cy="1515535"/>
          </a:xfrm>
          <a:prstGeom prst="rect">
            <a:avLst/>
          </a:prstGeom>
        </p:spPr>
        <p:txBody>
          <a:bodyPr>
            <a:normAutofit/>
          </a:bodyPr>
          <a:lstStyle>
            <a:lvl1pPr defTabSz="425194">
              <a:defRPr sz="5000" b="1">
                <a:solidFill>
                  <a:srgbClr val="942192"/>
                </a:solidFill>
              </a:defRPr>
            </a:lvl1pPr>
          </a:lstStyle>
          <a:p>
            <a:endParaRPr dirty="0"/>
          </a:p>
        </p:txBody>
      </p:sp>
      <p:sp>
        <p:nvSpPr>
          <p:cNvPr id="257" name="Sottotitolo 4"/>
          <p:cNvSpPr txBox="1">
            <a:spLocks noGrp="1"/>
          </p:cNvSpPr>
          <p:nvPr>
            <p:ph type="subTitle" sz="quarter" idx="1"/>
          </p:nvPr>
        </p:nvSpPr>
        <p:spPr>
          <a:xfrm>
            <a:off x="2692398" y="3657596"/>
            <a:ext cx="6815669" cy="1320804"/>
          </a:xfrm>
          <a:prstGeom prst="rect">
            <a:avLst/>
          </a:prstGeom>
        </p:spPr>
        <p:txBody>
          <a:bodyPr/>
          <a:lstStyle>
            <a:lvl1pPr>
              <a:spcBef>
                <a:spcPts val="800"/>
              </a:spcBef>
              <a:defRPr sz="3600" b="1">
                <a:solidFill>
                  <a:srgbClr val="942192"/>
                </a:solidFill>
              </a:defRPr>
            </a:lvl1pPr>
          </a:lstStyle>
          <a:p>
            <a:r>
              <a:t>Lezione 4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9"/>
          </a:xfrm>
          <a:prstGeom prst="rect">
            <a:avLst/>
          </a:prstGeom>
        </p:spPr>
        <p:txBody>
          <a:bodyPr/>
          <a:lstStyle/>
          <a:p>
            <a:pPr>
              <a:defRPr sz="3900" b="1">
                <a:solidFill>
                  <a:srgbClr val="942192"/>
                </a:solidFill>
              </a:defRPr>
            </a:pPr>
            <a:r>
              <a:t>In generale, di cosa parla questo video?</a:t>
            </a:r>
            <a:br/>
            <a:endParaRPr/>
          </a:p>
        </p:txBody>
      </p:sp>
      <p:sp>
        <p:nvSpPr>
          <p:cNvPr id="368" name="Segnaposto contenuto 2"/>
          <p:cNvSpPr txBox="1">
            <a:spLocks noGrp="1"/>
          </p:cNvSpPr>
          <p:nvPr>
            <p:ph type="body" sz="half" idx="1"/>
          </p:nvPr>
        </p:nvSpPr>
        <p:spPr>
          <a:xfrm>
            <a:off x="1295400" y="2556930"/>
            <a:ext cx="9601197" cy="3318939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800"/>
              </a:spcBef>
              <a:buSzTx/>
              <a:buNone/>
              <a:defRPr sz="3600"/>
            </a:pPr>
            <a:r>
              <a:t>Questo video parla...</a:t>
            </a:r>
          </a:p>
          <a:p>
            <a:pPr marL="320841" indent="-320841">
              <a:spcBef>
                <a:spcPts val="700"/>
              </a:spcBef>
              <a:buClrTx/>
              <a:buSzPct val="100000"/>
              <a:buFontTx/>
              <a:defRPr sz="3200"/>
            </a:pPr>
            <a:r>
              <a:t>Di come continuare a infilare la macchina da cucire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" grpId="1" build="p" bldLvl="5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Titolo 3"/>
          <p:cNvSpPr txBox="1">
            <a:spLocks noGrp="1"/>
          </p:cNvSpPr>
          <p:nvPr>
            <p:ph type="title"/>
          </p:nvPr>
        </p:nvSpPr>
        <p:spPr>
          <a:xfrm>
            <a:off x="703384" y="982132"/>
            <a:ext cx="10719583" cy="130386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42192"/>
                </a:solidFill>
              </a:defRPr>
            </a:lvl1pPr>
          </a:lstStyle>
          <a:p>
            <a:r>
              <a:t>Ecco cosa dice la nostra esperta nel video:</a:t>
            </a:r>
          </a:p>
        </p:txBody>
      </p:sp>
      <p:sp>
        <p:nvSpPr>
          <p:cNvPr id="371" name="«Mettiamo la spagnoletta nel portarocchetto e mettiamo anche il filo, seguendo le frecce disegnate sulla macchina.…"/>
          <p:cNvSpPr txBox="1"/>
          <p:nvPr/>
        </p:nvSpPr>
        <p:spPr>
          <a:xfrm>
            <a:off x="901768" y="2496317"/>
            <a:ext cx="10388463" cy="1617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449580">
              <a:lnSpc>
                <a:spcPct val="115000"/>
              </a:lnSpc>
              <a:defRPr sz="24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«Mettiamo la </a:t>
            </a:r>
            <a:r>
              <a:rPr b="1"/>
              <a:t>spagnoletta</a:t>
            </a:r>
            <a:r>
              <a:t> nel </a:t>
            </a:r>
            <a:r>
              <a:rPr b="1"/>
              <a:t>portarocchetto</a:t>
            </a:r>
            <a:r>
              <a:t> e mettiamo anche il </a:t>
            </a:r>
            <a:r>
              <a:rPr b="1"/>
              <a:t>filo</a:t>
            </a:r>
            <a:r>
              <a:t>, seguendo le </a:t>
            </a:r>
            <a:r>
              <a:rPr b="1"/>
              <a:t>frecce</a:t>
            </a:r>
            <a:r>
              <a:t> disegnate sulla macchina.</a:t>
            </a:r>
          </a:p>
          <a:p>
            <a:pPr defTabSz="449580">
              <a:lnSpc>
                <a:spcPct val="115000"/>
              </a:lnSpc>
              <a:defRPr sz="24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Mettiamo il </a:t>
            </a:r>
            <a:r>
              <a:rPr b="1"/>
              <a:t>filo</a:t>
            </a:r>
            <a:r>
              <a:t> nell’</a:t>
            </a:r>
            <a:r>
              <a:rPr b="1"/>
              <a:t>ago</a:t>
            </a:r>
            <a:r>
              <a:t> dalla parte di davanti e lo tiriamo verso la parte di dietro della macchina».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7" name="Group 13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373" name="Picture 14" descr="Picture 1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4" name="Rectangle 15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375" name="Picture 16" descr="Picture 1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78" name="Straight Connector 19"/>
          <p:cNvSpPr/>
          <p:nvPr/>
        </p:nvSpPr>
        <p:spPr>
          <a:xfrm>
            <a:off x="1396169" y="2421464"/>
            <a:ext cx="9407299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383" name="Group 23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379" name="Picture 24" descr="Picture 2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0" name="Rectangle 25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381" name="Picture 26" descr="Picture 2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82" name="Picture 27" descr="Picture 2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84" name="Titolo 1"/>
          <p:cNvSpPr txBox="1">
            <a:spLocks noGrp="1"/>
          </p:cNvSpPr>
          <p:nvPr>
            <p:ph type="title"/>
          </p:nvPr>
        </p:nvSpPr>
        <p:spPr>
          <a:xfrm>
            <a:off x="6094412" y="982132"/>
            <a:ext cx="4802187" cy="1303869"/>
          </a:xfrm>
          <a:prstGeom prst="rect">
            <a:avLst/>
          </a:prstGeom>
        </p:spPr>
        <p:txBody>
          <a:bodyPr/>
          <a:lstStyle/>
          <a:p>
            <a:pPr defTabSz="425194">
              <a:lnSpc>
                <a:spcPct val="90000"/>
              </a:lnSpc>
              <a:defRPr sz="30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Continuare a infilare la macchina da cucire (parte 2)</a:t>
            </a:r>
          </a:p>
        </p:txBody>
      </p:sp>
      <p:sp>
        <p:nvSpPr>
          <p:cNvPr id="385" name="Rectangle 29"/>
          <p:cNvSpPr/>
          <p:nvPr/>
        </p:nvSpPr>
        <p:spPr>
          <a:xfrm>
            <a:off x="1092641" y="1092198"/>
            <a:ext cx="4517013" cy="4515108"/>
          </a:xfrm>
          <a:prstGeom prst="rect">
            <a:avLst/>
          </a:prstGeom>
          <a:solidFill>
            <a:srgbClr val="FFFFFF"/>
          </a:solidFill>
          <a:ln w="57150">
            <a:solidFill>
              <a:srgbClr val="808080"/>
            </a:solidFill>
            <a:miter/>
          </a:ln>
        </p:spPr>
        <p:txBody>
          <a:bodyPr lIns="45718" tIns="45718" rIns="45718" bIns="45718" anchor="ctr"/>
          <a:lstStyle/>
          <a:p>
            <a:pPr algn="ctr" defTabSz="457200">
              <a:defRPr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defRPr>
            </a:pPr>
            <a:endParaRPr/>
          </a:p>
        </p:txBody>
      </p:sp>
      <p:pic>
        <p:nvPicPr>
          <p:cNvPr id="386" name="Graphic 10" descr="Graphic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21692" y="1410208"/>
            <a:ext cx="3858782" cy="3858780"/>
          </a:xfrm>
          <a:prstGeom prst="rect">
            <a:avLst/>
          </a:prstGeom>
          <a:ln w="12700">
            <a:miter lim="400000"/>
          </a:ln>
        </p:spPr>
      </p:pic>
      <p:sp>
        <p:nvSpPr>
          <p:cNvPr id="387" name="Straight Connector 31"/>
          <p:cNvSpPr/>
          <p:nvPr/>
        </p:nvSpPr>
        <p:spPr>
          <a:xfrm>
            <a:off x="6094412" y="2400637"/>
            <a:ext cx="4802187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88" name="Segnaposto testo 6"/>
          <p:cNvSpPr txBox="1">
            <a:spLocks noGrp="1"/>
          </p:cNvSpPr>
          <p:nvPr>
            <p:ph type="body" sz="quarter" idx="1"/>
          </p:nvPr>
        </p:nvSpPr>
        <p:spPr>
          <a:xfrm>
            <a:off x="6094412" y="2556930"/>
            <a:ext cx="4802186" cy="3318939"/>
          </a:xfrm>
          <a:prstGeom prst="rect">
            <a:avLst/>
          </a:prstGeom>
        </p:spPr>
        <p:txBody>
          <a:bodyPr anchor="t"/>
          <a:lstStyle>
            <a:lvl1pPr>
              <a:spcBef>
                <a:spcPts val="700"/>
              </a:spcBef>
              <a:buClr>
                <a:schemeClr val="accent1"/>
              </a:buClr>
              <a:buSzPct val="115000"/>
              <a:buFont typeface="Arial"/>
              <a:buChar char="•"/>
              <a:defRPr sz="3200">
                <a:solidFill>
                  <a:srgbClr val="262626"/>
                </a:solidFill>
              </a:defRPr>
            </a:lvl1pPr>
          </a:lstStyle>
          <a:p>
            <a:r>
              <a:t>Guardiamo il video altre due volte, poi rispondiamo insieme alle domande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8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8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" grpId="1" build="p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LEZIONE 4-2.mp4" descr="LEZIONE 4-2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13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1" fill="hold" display="0">
                  <p:stCondLst>
                    <p:cond delay="indefinite"/>
                  </p:stCondLst>
                </p:cTn>
                <p:tgtEl>
                  <p:spTgt spid="390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Titolo 1"/>
          <p:cNvSpPr txBox="1">
            <a:spLocks noGrp="1"/>
          </p:cNvSpPr>
          <p:nvPr>
            <p:ph type="title"/>
          </p:nvPr>
        </p:nvSpPr>
        <p:spPr>
          <a:xfrm>
            <a:off x="773721" y="982132"/>
            <a:ext cx="10635175" cy="1303869"/>
          </a:xfrm>
          <a:prstGeom prst="rect">
            <a:avLst/>
          </a:prstGeom>
        </p:spPr>
        <p:txBody>
          <a:bodyPr/>
          <a:lstStyle/>
          <a:p>
            <a:pPr defTabSz="320038">
              <a:spcBef>
                <a:spcPts val="600"/>
              </a:spcBef>
              <a:defRPr sz="27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Continuare a infilare la macchina da cucire (parte 2)</a:t>
            </a:r>
            <a:br>
              <a:rPr b="1"/>
            </a:br>
            <a:r>
              <a:rPr sz="1800">
                <a:solidFill>
                  <a:srgbClr val="262626"/>
                </a:solidFill>
              </a:rPr>
              <a:t>Guarda il video altre due volte e riordina </a:t>
            </a:r>
            <a:r>
              <a:rPr sz="1800" b="1">
                <a:solidFill>
                  <a:srgbClr val="262626"/>
                </a:solidFill>
              </a:rPr>
              <a:t>da solo </a:t>
            </a:r>
            <a:r>
              <a:rPr sz="1800">
                <a:solidFill>
                  <a:srgbClr val="262626"/>
                </a:solidFill>
              </a:rPr>
              <a:t>i passaggi necessari a infilare la macchina da cucire usando i numeri da 1 a 2.</a:t>
            </a:r>
            <a:br>
              <a:rPr sz="1800">
                <a:solidFill>
                  <a:srgbClr val="262626"/>
                </a:solidFill>
              </a:rPr>
            </a:br>
            <a:endParaRPr sz="1800">
              <a:solidFill>
                <a:srgbClr val="262626"/>
              </a:solidFill>
            </a:endParaRPr>
          </a:p>
        </p:txBody>
      </p:sp>
      <p:sp>
        <p:nvSpPr>
          <p:cNvPr id="393" name="Segnaposto testo 6"/>
          <p:cNvSpPr txBox="1">
            <a:spLocks noGrp="1"/>
          </p:cNvSpPr>
          <p:nvPr>
            <p:ph type="body" idx="1"/>
          </p:nvPr>
        </p:nvSpPr>
        <p:spPr>
          <a:xfrm>
            <a:off x="773722" y="2489980"/>
            <a:ext cx="10635175" cy="3784212"/>
          </a:xfrm>
          <a:prstGeom prst="rect">
            <a:avLst/>
          </a:prstGeom>
        </p:spPr>
        <p:txBody>
          <a:bodyPr/>
          <a:lstStyle/>
          <a:p>
            <a:pPr marL="0" indent="0" defTabSz="449580">
              <a:spcBef>
                <a:spcPts val="0"/>
              </a:spcBef>
              <a:buSzTx/>
              <a:buNone/>
              <a:defRPr sz="2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Mettiamo il filo nell’ago dalla parte di davanti e lo tiriamo verso la parte di dietro della macchina.</a:t>
            </a:r>
          </a:p>
          <a:p>
            <a:pPr marL="0" indent="0" defTabSz="449580">
              <a:spcBef>
                <a:spcPts val="0"/>
              </a:spcBef>
              <a:buSzTx/>
              <a:buNone/>
              <a:defRPr sz="2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___ Mettiamo la spagnoletta nel portarocchetto e mettiamo anche il filo, seguendo le frecce disegnate sulla macchina.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Titolo 1"/>
          <p:cNvSpPr txBox="1">
            <a:spLocks noGrp="1"/>
          </p:cNvSpPr>
          <p:nvPr>
            <p:ph type="title"/>
          </p:nvPr>
        </p:nvSpPr>
        <p:spPr>
          <a:xfrm>
            <a:off x="773721" y="982132"/>
            <a:ext cx="10635175" cy="1303869"/>
          </a:xfrm>
          <a:prstGeom prst="rect">
            <a:avLst/>
          </a:prstGeom>
        </p:spPr>
        <p:txBody>
          <a:bodyPr/>
          <a:lstStyle/>
          <a:p>
            <a:pPr defTabSz="388620">
              <a:spcBef>
                <a:spcPts val="700"/>
              </a:spcBef>
              <a:defRPr sz="3300"/>
            </a:pPr>
            <a:r>
              <a:t>Video: </a:t>
            </a:r>
            <a:r>
              <a:rPr b="1"/>
              <a:t>Continuare a infilare la macchina da cucire (parte 2)</a:t>
            </a:r>
            <a:br>
              <a:rPr b="1"/>
            </a:br>
            <a:r>
              <a:rPr sz="2200"/>
              <a:t>Adesso correggiamo</a:t>
            </a:r>
          </a:p>
        </p:txBody>
      </p:sp>
      <p:sp>
        <p:nvSpPr>
          <p:cNvPr id="396" name="Segnaposto testo 6"/>
          <p:cNvSpPr txBox="1">
            <a:spLocks noGrp="1"/>
          </p:cNvSpPr>
          <p:nvPr>
            <p:ph type="body" idx="1"/>
          </p:nvPr>
        </p:nvSpPr>
        <p:spPr>
          <a:xfrm>
            <a:off x="773722" y="2489980"/>
            <a:ext cx="10635175" cy="3784212"/>
          </a:xfrm>
          <a:prstGeom prst="rect">
            <a:avLst/>
          </a:prstGeom>
        </p:spPr>
        <p:txBody>
          <a:bodyPr/>
          <a:lstStyle/>
          <a:p>
            <a:pPr marL="0" indent="0" defTabSz="449580">
              <a:lnSpc>
                <a:spcPct val="115000"/>
              </a:lnSpc>
              <a:spcBef>
                <a:spcPts val="0"/>
              </a:spcBef>
              <a:buSzTx/>
              <a:buNone/>
              <a:defRPr sz="23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2</a:t>
            </a:r>
            <a:r>
              <a:rPr>
                <a:solidFill>
                  <a:srgbClr val="000000"/>
                </a:solidFill>
              </a:rPr>
              <a:t> Mettiamo il filo nell’ago dalla parte di davanti e lo tiriamo verso la parte di dietro della macchina.</a:t>
            </a:r>
          </a:p>
          <a:p>
            <a:pPr marL="0" indent="0" defTabSz="449580">
              <a:lnSpc>
                <a:spcPct val="115000"/>
              </a:lnSpc>
              <a:spcBef>
                <a:spcPts val="0"/>
              </a:spcBef>
              <a:buSzTx/>
              <a:buNone/>
              <a:defRPr sz="2300" b="1">
                <a:solidFill>
                  <a:srgbClr val="942192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1</a:t>
            </a:r>
            <a:r>
              <a:rPr>
                <a:solidFill>
                  <a:srgbClr val="000000"/>
                </a:solidFill>
              </a:rPr>
              <a:t> Mettiamo la spagnoletta nel portarocchetto e mettiamo anche il filo, seguendo le frecce disegnate sulla macchina.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Titolo 1"/>
          <p:cNvSpPr txBox="1">
            <a:spLocks noGrp="1"/>
          </p:cNvSpPr>
          <p:nvPr>
            <p:ph type="title"/>
          </p:nvPr>
        </p:nvSpPr>
        <p:spPr>
          <a:xfrm>
            <a:off x="630701" y="948622"/>
            <a:ext cx="10930598" cy="1337381"/>
          </a:xfrm>
          <a:prstGeom prst="rect">
            <a:avLst/>
          </a:prstGeom>
        </p:spPr>
        <p:txBody>
          <a:bodyPr/>
          <a:lstStyle/>
          <a:p>
            <a:pPr defTabSz="388620">
              <a:defRPr sz="3500"/>
            </a:pPr>
            <a:r>
              <a:t>«Nella sartoria </a:t>
            </a:r>
            <a:r>
              <a:rPr b="1" i="1">
                <a:solidFill>
                  <a:srgbClr val="942192"/>
                </a:solidFill>
              </a:rPr>
              <a:t>ci sono</a:t>
            </a:r>
            <a:r>
              <a:rPr b="1" i="1">
                <a:solidFill>
                  <a:srgbClr val="FF0000"/>
                </a:solidFill>
              </a:rPr>
              <a:t> </a:t>
            </a:r>
            <a:r>
              <a:t>tre macchine fondamentali per il sarto» </a:t>
            </a:r>
            <a:br/>
            <a:r>
              <a:t>«</a:t>
            </a:r>
            <a:r>
              <a:rPr b="1" i="1">
                <a:solidFill>
                  <a:srgbClr val="942192"/>
                </a:solidFill>
              </a:rPr>
              <a:t>C’è</a:t>
            </a:r>
            <a:r>
              <a:rPr b="1" i="1">
                <a:solidFill>
                  <a:srgbClr val="FF0000"/>
                </a:solidFill>
              </a:rPr>
              <a:t> </a:t>
            </a:r>
            <a:r>
              <a:t>una macchina da cucire»</a:t>
            </a:r>
          </a:p>
        </p:txBody>
      </p:sp>
      <p:sp>
        <p:nvSpPr>
          <p:cNvPr id="399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675247" y="2556929"/>
            <a:ext cx="10832125" cy="3717263"/>
          </a:xfrm>
          <a:prstGeom prst="rect">
            <a:avLst/>
          </a:prstGeom>
        </p:spPr>
        <p:txBody>
          <a:bodyPr/>
          <a:lstStyle/>
          <a:p>
            <a:pPr>
              <a:defRPr sz="2800"/>
            </a:pPr>
            <a:r>
              <a:t>Cosa significa </a:t>
            </a:r>
            <a:r>
              <a:rPr b="1" i="1">
                <a:solidFill>
                  <a:srgbClr val="942192"/>
                </a:solidFill>
              </a:rPr>
              <a:t>ci sono</a:t>
            </a:r>
            <a:r>
              <a:t>?</a:t>
            </a:r>
          </a:p>
          <a:p>
            <a:pPr>
              <a:defRPr sz="2800"/>
            </a:pPr>
            <a:r>
              <a:t>È singolare o plurale?</a:t>
            </a:r>
          </a:p>
          <a:p>
            <a:pPr>
              <a:defRPr sz="2800"/>
            </a:pPr>
            <a:r>
              <a:t>Facciamo qualche altro esempio...</a:t>
            </a:r>
          </a:p>
          <a:p>
            <a:pPr>
              <a:defRPr sz="2800" b="1" i="1">
                <a:solidFill>
                  <a:srgbClr val="942192"/>
                </a:solidFill>
              </a:defRPr>
            </a:pPr>
            <a:r>
              <a:t>Ci sono</a:t>
            </a:r>
            <a:r>
              <a:rPr>
                <a:solidFill>
                  <a:srgbClr val="FF0000"/>
                </a:solidFill>
              </a:rPr>
              <a:t> </a:t>
            </a:r>
            <a:r>
              <a:rPr i="0">
                <a:solidFill>
                  <a:srgbClr val="262626"/>
                </a:solidFill>
              </a:rPr>
              <a:t>due ragazzi a scuola</a:t>
            </a:r>
          </a:p>
          <a:p>
            <a:pPr>
              <a:defRPr sz="2800" b="1" i="1">
                <a:solidFill>
                  <a:srgbClr val="942192"/>
                </a:solidFill>
              </a:defRPr>
            </a:pPr>
            <a:r>
              <a:t>Ci sono</a:t>
            </a:r>
            <a:r>
              <a:rPr>
                <a:solidFill>
                  <a:srgbClr val="FF0000"/>
                </a:solidFill>
              </a:rPr>
              <a:t> </a:t>
            </a:r>
            <a:r>
              <a:rPr i="0">
                <a:solidFill>
                  <a:srgbClr val="262626"/>
                </a:solidFill>
              </a:rPr>
              <a:t>due persone al bar</a:t>
            </a:r>
          </a:p>
          <a:p>
            <a:pPr>
              <a:defRPr sz="2800" b="1" i="1">
                <a:solidFill>
                  <a:srgbClr val="942192"/>
                </a:solidFill>
              </a:defRPr>
            </a:pPr>
            <a:r>
              <a:t>Ci sono</a:t>
            </a:r>
            <a:r>
              <a:rPr>
                <a:solidFill>
                  <a:srgbClr val="FF0000"/>
                </a:solidFill>
              </a:rPr>
              <a:t> </a:t>
            </a:r>
            <a:r>
              <a:rPr i="0">
                <a:solidFill>
                  <a:srgbClr val="262626"/>
                </a:solidFill>
              </a:rPr>
              <a:t>due gatti in giardino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3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3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3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" grpId="1" build="p" bldLvl="5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675247" y="2556929"/>
            <a:ext cx="10832125" cy="3717263"/>
          </a:xfrm>
          <a:prstGeom prst="rect">
            <a:avLst/>
          </a:prstGeom>
        </p:spPr>
        <p:txBody>
          <a:bodyPr/>
          <a:lstStyle/>
          <a:p>
            <a:pPr>
              <a:defRPr sz="2800"/>
            </a:pPr>
            <a:r>
              <a:t>Ma com’è il singolare di </a:t>
            </a:r>
            <a:r>
              <a:rPr b="1" i="1">
                <a:solidFill>
                  <a:srgbClr val="942192"/>
                </a:solidFill>
              </a:rPr>
              <a:t>ci sono</a:t>
            </a:r>
            <a:r>
              <a:t>?</a:t>
            </a:r>
          </a:p>
          <a:p>
            <a:pPr>
              <a:defRPr sz="2800"/>
            </a:pPr>
            <a:r>
              <a:t>Il singolare di </a:t>
            </a:r>
            <a:r>
              <a:rPr b="1" i="1"/>
              <a:t>ci sono </a:t>
            </a:r>
            <a:r>
              <a:t>è </a:t>
            </a:r>
            <a:r>
              <a:rPr b="1" i="1">
                <a:solidFill>
                  <a:srgbClr val="942192"/>
                </a:solidFill>
              </a:rPr>
              <a:t>c’è</a:t>
            </a:r>
          </a:p>
          <a:p>
            <a:pPr>
              <a:defRPr sz="2800" b="1" i="1">
                <a:solidFill>
                  <a:srgbClr val="942192"/>
                </a:solidFill>
              </a:defRPr>
            </a:pPr>
            <a:r>
              <a:t>C’è </a:t>
            </a:r>
            <a:r>
              <a:rPr b="0" i="0">
                <a:solidFill>
                  <a:srgbClr val="212121"/>
                </a:solidFill>
              </a:rPr>
              <a:t>un ragazzo a scuola</a:t>
            </a:r>
            <a:endParaRPr>
              <a:solidFill>
                <a:srgbClr val="212121"/>
              </a:solidFill>
            </a:endParaRPr>
          </a:p>
          <a:p>
            <a:pPr>
              <a:defRPr sz="2800" b="1" i="1">
                <a:solidFill>
                  <a:srgbClr val="942192"/>
                </a:solidFill>
              </a:defRPr>
            </a:pPr>
            <a:r>
              <a:t>C’è</a:t>
            </a:r>
            <a:r>
              <a:rPr>
                <a:solidFill>
                  <a:srgbClr val="FF0000"/>
                </a:solidFill>
              </a:rPr>
              <a:t> </a:t>
            </a:r>
            <a:r>
              <a:rPr b="0" i="0">
                <a:solidFill>
                  <a:srgbClr val="212121"/>
                </a:solidFill>
              </a:rPr>
              <a:t>una persona al bar</a:t>
            </a:r>
            <a:endParaRPr>
              <a:solidFill>
                <a:srgbClr val="212121"/>
              </a:solidFill>
            </a:endParaRPr>
          </a:p>
          <a:p>
            <a:pPr>
              <a:defRPr sz="2800" b="1" i="1">
                <a:solidFill>
                  <a:srgbClr val="942192"/>
                </a:solidFill>
              </a:defRPr>
            </a:pPr>
            <a:r>
              <a:t>C’è</a:t>
            </a:r>
            <a:r>
              <a:rPr>
                <a:solidFill>
                  <a:srgbClr val="FF0000"/>
                </a:solidFill>
              </a:rPr>
              <a:t> </a:t>
            </a:r>
            <a:r>
              <a:rPr b="0" i="0">
                <a:solidFill>
                  <a:srgbClr val="212121"/>
                </a:solidFill>
              </a:rPr>
              <a:t>un gatto in giardino</a:t>
            </a:r>
          </a:p>
        </p:txBody>
      </p:sp>
      <p:sp>
        <p:nvSpPr>
          <p:cNvPr id="402" name="Titolo 1"/>
          <p:cNvSpPr txBox="1">
            <a:spLocks noGrp="1"/>
          </p:cNvSpPr>
          <p:nvPr>
            <p:ph type="title"/>
          </p:nvPr>
        </p:nvSpPr>
        <p:spPr>
          <a:xfrm>
            <a:off x="630701" y="978900"/>
            <a:ext cx="10930598" cy="1307103"/>
          </a:xfrm>
          <a:prstGeom prst="rect">
            <a:avLst/>
          </a:prstGeom>
        </p:spPr>
        <p:txBody>
          <a:bodyPr/>
          <a:lstStyle/>
          <a:p>
            <a:pPr defTabSz="388620">
              <a:defRPr sz="3500"/>
            </a:pPr>
            <a:r>
              <a:t>«Nella sartoria </a:t>
            </a:r>
            <a:r>
              <a:rPr b="1" i="1">
                <a:solidFill>
                  <a:srgbClr val="942192"/>
                </a:solidFill>
              </a:rPr>
              <a:t>ci sono</a:t>
            </a:r>
            <a:r>
              <a:rPr b="1" i="1">
                <a:solidFill>
                  <a:srgbClr val="FF0000"/>
                </a:solidFill>
              </a:rPr>
              <a:t> </a:t>
            </a:r>
            <a:r>
              <a:t>tre macchine fondamentali per il sarto» </a:t>
            </a:r>
            <a:br/>
            <a:r>
              <a:t>«</a:t>
            </a:r>
            <a:r>
              <a:rPr b="1" i="1">
                <a:solidFill>
                  <a:srgbClr val="942192"/>
                </a:solidFill>
              </a:rPr>
              <a:t>C’è</a:t>
            </a:r>
            <a:r>
              <a:rPr b="1" i="1">
                <a:solidFill>
                  <a:srgbClr val="FF0000"/>
                </a:solidFill>
              </a:rPr>
              <a:t> </a:t>
            </a:r>
            <a:r>
              <a:t>una macchina da cucire»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0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4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4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4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4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4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" grpId="1" build="p" bldLvl="5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361188">
              <a:defRPr sz="2800" b="1" i="1">
                <a:solidFill>
                  <a:srgbClr val="942192"/>
                </a:solidFill>
              </a:defRPr>
            </a:pPr>
            <a:r>
              <a:t>C’è – Ci sono</a:t>
            </a:r>
            <a:br/>
            <a:r>
              <a:rPr b="0" i="0">
                <a:solidFill>
                  <a:srgbClr val="262626"/>
                </a:solidFill>
              </a:rPr>
              <a:t>Osserviamo la differenza</a:t>
            </a:r>
            <a:br>
              <a:rPr b="0" i="0">
                <a:solidFill>
                  <a:srgbClr val="262626"/>
                </a:solidFill>
              </a:rPr>
            </a:br>
            <a:endParaRPr b="0" i="0">
              <a:solidFill>
                <a:srgbClr val="262626"/>
              </a:solidFill>
            </a:endParaRPr>
          </a:p>
        </p:txBody>
      </p:sp>
      <p:sp>
        <p:nvSpPr>
          <p:cNvPr id="405" name="Segnaposto testo 4"/>
          <p:cNvSpPr txBox="1">
            <a:spLocks noGrp="1"/>
          </p:cNvSpPr>
          <p:nvPr>
            <p:ph type="body" sz="quarter" idx="1"/>
          </p:nvPr>
        </p:nvSpPr>
        <p:spPr>
          <a:xfrm>
            <a:off x="1295398" y="2658533"/>
            <a:ext cx="4718308" cy="576264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42192"/>
                </a:solidFill>
              </a:defRPr>
            </a:lvl1pPr>
          </a:lstStyle>
          <a:p>
            <a:r>
              <a:t>SINGOLARE</a:t>
            </a:r>
          </a:p>
        </p:txBody>
      </p:sp>
      <p:sp>
        <p:nvSpPr>
          <p:cNvPr id="406" name="Segnaposto contenuto 2"/>
          <p:cNvSpPr txBox="1"/>
          <p:nvPr/>
        </p:nvSpPr>
        <p:spPr>
          <a:xfrm>
            <a:off x="1341118" y="3243261"/>
            <a:ext cx="4626867" cy="2632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285750" indent="-285750" defTabSz="457200">
              <a:spcBef>
                <a:spcPts val="600"/>
              </a:spcBef>
              <a:buClr>
                <a:schemeClr val="accent1"/>
              </a:buClr>
              <a:buSzPct val="115000"/>
              <a:buFont typeface="Arial"/>
              <a:buChar char="•"/>
              <a:defRPr sz="2800" b="1" i="1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defRPr>
            </a:pPr>
            <a:r>
              <a:t>C’è</a:t>
            </a:r>
            <a:r>
              <a:rPr>
                <a:solidFill>
                  <a:srgbClr val="FF0000"/>
                </a:solidFill>
              </a:rPr>
              <a:t> </a:t>
            </a:r>
            <a:r>
              <a:rPr b="0" i="0">
                <a:solidFill>
                  <a:srgbClr val="212121"/>
                </a:solidFill>
              </a:rPr>
              <a:t>un ragazzo a scuola</a:t>
            </a:r>
            <a:endParaRPr sz="2400">
              <a:solidFill>
                <a:srgbClr val="262626"/>
              </a:solidFill>
            </a:endParaRPr>
          </a:p>
          <a:p>
            <a:pPr marL="285750" indent="-285750" defTabSz="457200">
              <a:spcBef>
                <a:spcPts val="600"/>
              </a:spcBef>
              <a:buClr>
                <a:schemeClr val="accent1"/>
              </a:buClr>
              <a:buSzPct val="115000"/>
              <a:buFont typeface="Arial"/>
              <a:buChar char="•"/>
              <a:defRPr sz="2800" b="1" i="1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defRPr>
            </a:pPr>
            <a:r>
              <a:t>C’è</a:t>
            </a:r>
            <a:r>
              <a:rPr>
                <a:solidFill>
                  <a:srgbClr val="FF0000"/>
                </a:solidFill>
              </a:rPr>
              <a:t> </a:t>
            </a:r>
            <a:r>
              <a:rPr b="0" i="0">
                <a:solidFill>
                  <a:srgbClr val="212121"/>
                </a:solidFill>
              </a:rPr>
              <a:t>una persona al bar</a:t>
            </a:r>
            <a:endParaRPr sz="2400">
              <a:solidFill>
                <a:srgbClr val="262626"/>
              </a:solidFill>
            </a:endParaRPr>
          </a:p>
          <a:p>
            <a:pPr marL="285750" indent="-285750" defTabSz="457200">
              <a:spcBef>
                <a:spcPts val="600"/>
              </a:spcBef>
              <a:buClr>
                <a:schemeClr val="accent1"/>
              </a:buClr>
              <a:buSzPct val="115000"/>
              <a:buFont typeface="Arial"/>
              <a:buChar char="•"/>
              <a:defRPr sz="2800" b="1" i="1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defRPr>
            </a:pPr>
            <a:r>
              <a:t>C’è</a:t>
            </a:r>
            <a:r>
              <a:rPr>
                <a:solidFill>
                  <a:srgbClr val="FF0000"/>
                </a:solidFill>
              </a:rPr>
              <a:t> </a:t>
            </a:r>
            <a:r>
              <a:rPr b="0" i="0">
                <a:solidFill>
                  <a:srgbClr val="212121"/>
                </a:solidFill>
              </a:rPr>
              <a:t>un gatto in giardino</a:t>
            </a:r>
          </a:p>
        </p:txBody>
      </p:sp>
      <p:sp>
        <p:nvSpPr>
          <p:cNvPr id="407" name="Segnaposto testo 5"/>
          <p:cNvSpPr>
            <a:spLocks noGrp="1"/>
          </p:cNvSpPr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lvl1pPr marL="0" indent="0" algn="ctr">
              <a:buSzTx/>
              <a:buNone/>
              <a:defRPr sz="2800">
                <a:solidFill>
                  <a:srgbClr val="942192"/>
                </a:solidFill>
              </a:defRPr>
            </a:lvl1pPr>
          </a:lstStyle>
          <a:p>
            <a:r>
              <a:t>PLURALE </a:t>
            </a:r>
          </a:p>
        </p:txBody>
      </p:sp>
      <p:sp>
        <p:nvSpPr>
          <p:cNvPr id="408" name="Segnaposto contenuto 6"/>
          <p:cNvSpPr txBox="1"/>
          <p:nvPr/>
        </p:nvSpPr>
        <p:spPr>
          <a:xfrm>
            <a:off x="6226388" y="3243261"/>
            <a:ext cx="4626867" cy="26326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285750" indent="-285750" defTabSz="457200">
              <a:spcBef>
                <a:spcPts val="600"/>
              </a:spcBef>
              <a:buClr>
                <a:schemeClr val="accent1"/>
              </a:buClr>
              <a:buSzPct val="115000"/>
              <a:buFont typeface="Arial"/>
              <a:buChar char="•"/>
              <a:defRPr sz="2400" b="1" i="1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defRPr>
            </a:pPr>
            <a:r>
              <a:t>Ci sono</a:t>
            </a:r>
            <a:r>
              <a:rPr>
                <a:solidFill>
                  <a:srgbClr val="FF0000"/>
                </a:solidFill>
              </a:rPr>
              <a:t> </a:t>
            </a:r>
            <a:r>
              <a:rPr b="0" i="0">
                <a:solidFill>
                  <a:srgbClr val="262626"/>
                </a:solidFill>
              </a:rPr>
              <a:t>due ragazzi a scuola</a:t>
            </a:r>
            <a:endParaRPr>
              <a:solidFill>
                <a:srgbClr val="262626"/>
              </a:solidFill>
            </a:endParaRPr>
          </a:p>
          <a:p>
            <a:pPr marL="285750" indent="-285750" defTabSz="457200">
              <a:spcBef>
                <a:spcPts val="600"/>
              </a:spcBef>
              <a:buClr>
                <a:schemeClr val="accent1"/>
              </a:buClr>
              <a:buSzPct val="115000"/>
              <a:buFont typeface="Arial"/>
              <a:buChar char="•"/>
              <a:defRPr sz="2400" b="1" i="1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defRPr>
            </a:pPr>
            <a:r>
              <a:t>Ci sono</a:t>
            </a:r>
            <a:r>
              <a:rPr>
                <a:solidFill>
                  <a:srgbClr val="FF0000"/>
                </a:solidFill>
              </a:rPr>
              <a:t> </a:t>
            </a:r>
            <a:r>
              <a:rPr b="0" i="0">
                <a:solidFill>
                  <a:srgbClr val="262626"/>
                </a:solidFill>
              </a:rPr>
              <a:t>due persone al bar</a:t>
            </a:r>
            <a:endParaRPr>
              <a:solidFill>
                <a:srgbClr val="262626"/>
              </a:solidFill>
            </a:endParaRPr>
          </a:p>
          <a:p>
            <a:pPr marL="285750" indent="-285750" defTabSz="457200">
              <a:spcBef>
                <a:spcPts val="600"/>
              </a:spcBef>
              <a:buClr>
                <a:schemeClr val="accent1"/>
              </a:buClr>
              <a:buSzPct val="115000"/>
              <a:buFont typeface="Arial"/>
              <a:buChar char="•"/>
              <a:defRPr sz="2400" b="1" i="1">
                <a:solidFill>
                  <a:srgbClr val="942192"/>
                </a:solidFill>
                <a:latin typeface="Garamond"/>
                <a:ea typeface="Garamond"/>
                <a:cs typeface="Garamond"/>
                <a:sym typeface="Garamond"/>
              </a:defRPr>
            </a:pPr>
            <a:r>
              <a:t>Ci sono</a:t>
            </a:r>
            <a:r>
              <a:rPr>
                <a:solidFill>
                  <a:srgbClr val="FF0000"/>
                </a:solidFill>
              </a:rPr>
              <a:t> </a:t>
            </a:r>
            <a:r>
              <a:rPr b="0" i="0">
                <a:solidFill>
                  <a:srgbClr val="262626"/>
                </a:solidFill>
              </a:rPr>
              <a:t>due gatti in giardino</a:t>
            </a:r>
          </a:p>
        </p:txBody>
      </p:sp>
      <p:sp>
        <p:nvSpPr>
          <p:cNvPr id="409" name="In italiano per indicare che una cosa che è in un posto si usa c’è; per indicare che più cose sono in un posto si usa ci sono."/>
          <p:cNvSpPr txBox="1"/>
          <p:nvPr/>
        </p:nvSpPr>
        <p:spPr>
          <a:xfrm>
            <a:off x="652977" y="5211607"/>
            <a:ext cx="10886046" cy="1183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68580" indent="-68580" defTabSz="457200">
              <a:spcBef>
                <a:spcPts val="800"/>
              </a:spcBef>
              <a:tabLst>
                <a:tab pos="444500" algn="l"/>
                <a:tab pos="889000" algn="l"/>
                <a:tab pos="1346200" algn="l"/>
                <a:tab pos="1790700" algn="l"/>
                <a:tab pos="2247900" algn="l"/>
                <a:tab pos="2692400" algn="l"/>
                <a:tab pos="3136900" algn="l"/>
                <a:tab pos="3594100" algn="l"/>
                <a:tab pos="4038600" algn="l"/>
                <a:tab pos="4495800" algn="l"/>
                <a:tab pos="4940300" algn="l"/>
                <a:tab pos="5384800" algn="l"/>
                <a:tab pos="5791200" algn="l"/>
              </a:tabLst>
              <a:defRPr sz="2300">
                <a:uFill>
                  <a:solidFill>
                    <a:srgbClr val="000000"/>
                  </a:solidFill>
                </a:u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>
                <a:latin typeface="Garamond"/>
                <a:ea typeface="Garamond"/>
                <a:cs typeface="Garamond"/>
                <a:sym typeface="Garamond"/>
              </a:rPr>
              <a:t>In italiano per indicare che una cosa che è in un posto si usa </a:t>
            </a:r>
            <a:r>
              <a:rPr b="1">
                <a:latin typeface="Garamond"/>
                <a:ea typeface="Garamond"/>
                <a:cs typeface="Garamond"/>
                <a:sym typeface="Garamond"/>
              </a:rPr>
              <a:t>c’è</a:t>
            </a:r>
            <a:r>
              <a:rPr>
                <a:latin typeface="Garamond"/>
                <a:ea typeface="Garamond"/>
                <a:cs typeface="Garamond"/>
                <a:sym typeface="Garamond"/>
              </a:rPr>
              <a:t>; per indicare che più cose sono in un posto si usa </a:t>
            </a:r>
            <a:r>
              <a:rPr b="1">
                <a:latin typeface="Garamond"/>
                <a:ea typeface="Garamond"/>
                <a:cs typeface="Garamond"/>
                <a:sym typeface="Garamond"/>
              </a:rPr>
              <a:t>ci</a:t>
            </a:r>
            <a:r>
              <a:rPr>
                <a:latin typeface="Garamond"/>
                <a:ea typeface="Garamond"/>
                <a:cs typeface="Garamond"/>
                <a:sym typeface="Garamond"/>
              </a:rPr>
              <a:t> </a:t>
            </a:r>
            <a:r>
              <a:rPr b="1">
                <a:latin typeface="Garamond"/>
                <a:ea typeface="Garamond"/>
                <a:cs typeface="Garamond"/>
                <a:sym typeface="Garamond"/>
              </a:rPr>
              <a:t>sono</a:t>
            </a:r>
            <a:r>
              <a:rPr>
                <a:latin typeface="Garamond"/>
                <a:ea typeface="Garamond"/>
                <a:cs typeface="Garamond"/>
                <a:sym typeface="Garamond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0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4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0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2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4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4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" grpId="1" build="p" bldLvl="5" animBg="1" advAuto="0"/>
      <p:bldP spid="408" grpId="2" build="p" bldLvl="5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9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942192"/>
                </a:solidFill>
              </a:defRPr>
            </a:pPr>
            <a:r>
              <a:t>Completa con </a:t>
            </a:r>
            <a:r>
              <a:rPr b="1" i="1"/>
              <a:t>c’è</a:t>
            </a:r>
            <a:r>
              <a:t> o </a:t>
            </a:r>
            <a:r>
              <a:rPr b="1" i="1"/>
              <a:t>ci sono</a:t>
            </a:r>
          </a:p>
        </p:txBody>
      </p:sp>
      <p:sp>
        <p:nvSpPr>
          <p:cNvPr id="412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58128" y="2556930"/>
            <a:ext cx="10498016" cy="366099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47472" indent="-173736" defTabSz="341680">
              <a:lnSpc>
                <a:spcPct val="107916"/>
              </a:lnSpc>
              <a:buClrTx/>
              <a:buSzPct val="100000"/>
              <a:buFontTx/>
              <a:buAutoNum type="arabicParenR"/>
              <a:defRPr sz="2128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In classe _____________ molti studenti.</a:t>
            </a:r>
          </a:p>
          <a:p>
            <a:pPr marL="347472" indent="-173736" defTabSz="341680">
              <a:lnSpc>
                <a:spcPct val="107916"/>
              </a:lnSpc>
              <a:buClrTx/>
              <a:buSzPct val="100000"/>
              <a:buFontTx/>
              <a:buAutoNum type="arabicParenR"/>
              <a:defRPr sz="2128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All’ospedale _______________ una dottoressa molto brava.</a:t>
            </a:r>
          </a:p>
          <a:p>
            <a:pPr marL="347472" indent="-173736" defTabSz="341680">
              <a:lnSpc>
                <a:spcPct val="107916"/>
              </a:lnSpc>
              <a:buClrTx/>
              <a:buSzPct val="100000"/>
              <a:buFontTx/>
              <a:buAutoNum type="arabicParenR"/>
              <a:defRPr sz="2128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In pizzeria ________________ tanti tipi di pizza.</a:t>
            </a:r>
          </a:p>
          <a:p>
            <a:pPr marL="347472" indent="-173736" defTabSz="341680">
              <a:lnSpc>
                <a:spcPct val="107916"/>
              </a:lnSpc>
              <a:buClrTx/>
              <a:buSzPct val="100000"/>
              <a:buFontTx/>
              <a:buAutoNum type="arabicParenR"/>
              <a:defRPr sz="2128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In Africa _______________ molte culture diverse.</a:t>
            </a:r>
          </a:p>
          <a:p>
            <a:pPr marL="347472" indent="-173736" defTabSz="341680">
              <a:lnSpc>
                <a:spcPct val="107916"/>
              </a:lnSpc>
              <a:buClrTx/>
              <a:buSzPct val="100000"/>
              <a:buFontTx/>
              <a:buAutoNum type="arabicParenR"/>
              <a:defRPr sz="2128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A Palermo ______________ il Teatro Massimo.</a:t>
            </a:r>
          </a:p>
          <a:p>
            <a:pPr marL="347472" indent="-173736" defTabSz="341680">
              <a:lnSpc>
                <a:spcPct val="107916"/>
              </a:lnSpc>
              <a:buClrTx/>
              <a:buSzPct val="100000"/>
              <a:buFontTx/>
              <a:buAutoNum type="arabicParenR"/>
              <a:defRPr sz="2128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Al cinema stasera _____________ un film bellissimo.</a:t>
            </a:r>
          </a:p>
          <a:p>
            <a:pPr marL="347472" indent="-173736" defTabSz="341680">
              <a:lnSpc>
                <a:spcPct val="107916"/>
              </a:lnSpc>
              <a:buClrTx/>
              <a:buSzPct val="100000"/>
              <a:buFontTx/>
              <a:buAutoNum type="arabicParenR"/>
              <a:defRPr sz="2128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In sartoria ________________ tre macchine.</a:t>
            </a:r>
          </a:p>
          <a:p>
            <a:pPr marL="347472" indent="-173736" defTabSz="341680">
              <a:lnSpc>
                <a:spcPct val="107916"/>
              </a:lnSpc>
              <a:buClrTx/>
              <a:buSzPct val="100000"/>
              <a:buFontTx/>
              <a:buAutoNum type="arabicParenR"/>
              <a:defRPr sz="2128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Sul tavolo _______________ un paio di forbici.</a:t>
            </a:r>
          </a:p>
          <a:p>
            <a:pPr marL="347472" indent="-173736" defTabSz="341680">
              <a:lnSpc>
                <a:spcPct val="107916"/>
              </a:lnSpc>
              <a:buClrTx/>
              <a:buSzPct val="100000"/>
              <a:buFontTx/>
              <a:buAutoNum type="arabicParenR"/>
              <a:defRPr sz="2128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Sulla sedia ________________ un libro.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" grpId="1" build="p" bldLvl="5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" name="Group 13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259" name="Picture 14" descr="Picture 1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0" name="Rectangle 15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61" name="Picture 16" descr="Picture 1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2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64" name="Straight Connector 19"/>
          <p:cNvSpPr/>
          <p:nvPr/>
        </p:nvSpPr>
        <p:spPr>
          <a:xfrm>
            <a:off x="1396169" y="2421464"/>
            <a:ext cx="9407299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269" name="Group 23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265" name="Picture 24" descr="Picture 2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6" name="Rectangle 25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67" name="Picture 26" descr="Picture 2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8" name="Picture 27" descr="Picture 2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70" name="Titolo 1"/>
          <p:cNvSpPr txBox="1">
            <a:spLocks noGrp="1"/>
          </p:cNvSpPr>
          <p:nvPr>
            <p:ph type="title"/>
          </p:nvPr>
        </p:nvSpPr>
        <p:spPr>
          <a:xfrm>
            <a:off x="6094412" y="982132"/>
            <a:ext cx="4802187" cy="130386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425194">
              <a:lnSpc>
                <a:spcPct val="90000"/>
              </a:lnSpc>
              <a:defRPr sz="30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Le macchine del sarto e iniziare a infilare la macchina da cucire (parte 1)</a:t>
            </a:r>
          </a:p>
        </p:txBody>
      </p:sp>
      <p:sp>
        <p:nvSpPr>
          <p:cNvPr id="271" name="Rectangle 29"/>
          <p:cNvSpPr/>
          <p:nvPr/>
        </p:nvSpPr>
        <p:spPr>
          <a:xfrm>
            <a:off x="1092641" y="1092198"/>
            <a:ext cx="4517013" cy="4515108"/>
          </a:xfrm>
          <a:prstGeom prst="rect">
            <a:avLst/>
          </a:prstGeom>
          <a:solidFill>
            <a:srgbClr val="FFFFFF"/>
          </a:solidFill>
          <a:ln w="57150">
            <a:solidFill>
              <a:srgbClr val="808080"/>
            </a:solidFill>
            <a:miter/>
          </a:ln>
        </p:spPr>
        <p:txBody>
          <a:bodyPr lIns="45718" tIns="45718" rIns="45718" bIns="45718" anchor="ctr"/>
          <a:lstStyle/>
          <a:p>
            <a:pPr algn="ctr" defTabSz="457200">
              <a:defRPr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defRPr>
            </a:pPr>
            <a:endParaRPr/>
          </a:p>
        </p:txBody>
      </p:sp>
      <p:pic>
        <p:nvPicPr>
          <p:cNvPr id="272" name="Graphic 10" descr="Graphic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21692" y="1410208"/>
            <a:ext cx="3858782" cy="3858780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Straight Connector 31"/>
          <p:cNvSpPr/>
          <p:nvPr/>
        </p:nvSpPr>
        <p:spPr>
          <a:xfrm>
            <a:off x="6094412" y="2400637"/>
            <a:ext cx="4802187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74" name="Segnaposto testo 6"/>
          <p:cNvSpPr txBox="1">
            <a:spLocks noGrp="1"/>
          </p:cNvSpPr>
          <p:nvPr>
            <p:ph type="body" sz="quarter" idx="1"/>
          </p:nvPr>
        </p:nvSpPr>
        <p:spPr>
          <a:xfrm>
            <a:off x="6094412" y="2556930"/>
            <a:ext cx="4802186" cy="3318939"/>
          </a:xfrm>
          <a:prstGeom prst="rect">
            <a:avLst/>
          </a:prstGeom>
        </p:spPr>
        <p:txBody>
          <a:bodyPr anchor="t"/>
          <a:lstStyle>
            <a:lvl1pPr>
              <a:spcBef>
                <a:spcPts val="700"/>
              </a:spcBef>
              <a:buClr>
                <a:schemeClr val="accent1"/>
              </a:buClr>
              <a:buSzPct val="115000"/>
              <a:buFont typeface="Arial"/>
              <a:buChar char="•"/>
              <a:defRPr sz="3200">
                <a:solidFill>
                  <a:srgbClr val="262626"/>
                </a:solidFill>
              </a:defRPr>
            </a:lvl1pPr>
          </a:lstStyle>
          <a:p>
            <a:r>
              <a:t>Guardiamo il video due volte, poi rispondiamo insieme alle domande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" grpId="1" build="p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Titolo 1"/>
          <p:cNvSpPr txBox="1">
            <a:spLocks noGrp="1"/>
          </p:cNvSpPr>
          <p:nvPr>
            <p:ph type="title"/>
          </p:nvPr>
        </p:nvSpPr>
        <p:spPr>
          <a:xfrm>
            <a:off x="916364" y="672643"/>
            <a:ext cx="10478469" cy="195465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218907">
              <a:defRPr sz="1890"/>
            </a:pPr>
            <a:r>
              <a:t>«C’è </a:t>
            </a:r>
            <a:r>
              <a:rPr b="1">
                <a:solidFill>
                  <a:srgbClr val="942192"/>
                </a:solidFill>
              </a:rPr>
              <a:t>una</a:t>
            </a:r>
            <a:r>
              <a:t> macchina da cucire». </a:t>
            </a:r>
          </a:p>
          <a:p>
            <a:pPr defTabSz="218907">
              <a:defRPr sz="1890"/>
            </a:pPr>
            <a:r>
              <a:t>«C’è </a:t>
            </a:r>
            <a:r>
              <a:rPr b="1">
                <a:solidFill>
                  <a:srgbClr val="942192"/>
                </a:solidFill>
              </a:rPr>
              <a:t>un</a:t>
            </a:r>
            <a:r>
              <a:t> ferro da stiro».</a:t>
            </a:r>
          </a:p>
          <a:p>
            <a:pPr defTabSz="218907">
              <a:defRPr sz="1890"/>
            </a:pPr>
            <a:endParaRPr/>
          </a:p>
          <a:p>
            <a:pPr algn="l" defTabSz="218907">
              <a:defRPr sz="1890" b="1">
                <a:solidFill>
                  <a:srgbClr val="942192"/>
                </a:solidFill>
              </a:defRPr>
            </a:pPr>
            <a:r>
              <a:t>Una</a:t>
            </a:r>
            <a:r>
              <a:rPr b="0">
                <a:solidFill>
                  <a:srgbClr val="262626"/>
                </a:solidFill>
              </a:rPr>
              <a:t> e </a:t>
            </a:r>
            <a:r>
              <a:t>un</a:t>
            </a:r>
            <a:r>
              <a:rPr b="0">
                <a:solidFill>
                  <a:srgbClr val="262626"/>
                </a:solidFill>
              </a:rPr>
              <a:t> sono </a:t>
            </a:r>
            <a:r>
              <a:t>articoli indeterminativi</a:t>
            </a:r>
            <a:r>
              <a:rPr b="0">
                <a:solidFill>
                  <a:srgbClr val="262626"/>
                </a:solidFill>
              </a:rPr>
              <a:t>. </a:t>
            </a:r>
            <a:r>
              <a:rPr b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Gli articoli indeterminativi si usano per parlare di una cosa o di una persona che non conosciamo ancora o che non sono specifiche.</a:t>
            </a:r>
          </a:p>
          <a:p>
            <a:pPr algn="l" defTabSz="218907">
              <a:defRPr sz="1323" b="1">
                <a:solidFill>
                  <a:srgbClr val="942192"/>
                </a:solidFill>
              </a:defRPr>
            </a:pPr>
            <a:endParaRPr b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  <a:p>
            <a:pPr algn="l" defTabSz="218907">
              <a:defRPr sz="1323"/>
            </a:pPr>
            <a:r>
              <a:t/>
            </a:r>
            <a:br/>
            <a:endParaRPr/>
          </a:p>
        </p:txBody>
      </p:sp>
      <p:graphicFrame>
        <p:nvGraphicFramePr>
          <p:cNvPr id="415" name="Tabella 12"/>
          <p:cNvGraphicFramePr/>
          <p:nvPr/>
        </p:nvGraphicFramePr>
        <p:xfrm>
          <a:off x="732692" y="2284214"/>
          <a:ext cx="10750062" cy="3840480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1479452"/>
                <a:gridCol w="4417256"/>
                <a:gridCol w="4853354"/>
              </a:tblGrid>
              <a:tr h="302785">
                <a:tc>
                  <a:txBody>
                    <a:bodyPr/>
                    <a:lstStyle/>
                    <a:p>
                      <a:pPr algn="l" defTabSz="457200">
                        <a:defRPr sz="1800">
                          <a:sym typeface="Calibri"/>
                        </a:defRPr>
                      </a:pPr>
                      <a:endParaRPr/>
                    </a:p>
                  </a:txBody>
                  <a:tcPr marL="45720" marR="45720" horzOverflow="overflow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sym typeface="Calibri"/>
                        </a:rPr>
                        <a:t>SINGOLARE</a:t>
                      </a:r>
                    </a:p>
                  </a:txBody>
                  <a:tcPr marL="45720" marR="45720" horzOverflow="overflow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sym typeface="Calibri"/>
                        </a:rPr>
                        <a:t>PLURALE</a:t>
                      </a:r>
                    </a:p>
                  </a:txBody>
                  <a:tcPr marL="45720" marR="45720" horzOverflow="overflow">
                    <a:solidFill>
                      <a:schemeClr val="accent3"/>
                    </a:solidFill>
                  </a:tcPr>
                </a:tc>
              </a:tr>
              <a:tr h="1892407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Calibri"/>
                        </a:rPr>
                        <a:t>MASCHILE</a:t>
                      </a:r>
                    </a:p>
                  </a:txBody>
                  <a:tcPr marL="45720" marR="45720" horzOverflow="overflow">
                    <a:solidFill>
                      <a:srgbClr val="A1B7C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 b="1">
                          <a:sym typeface="Calibri"/>
                        </a:defRPr>
                      </a:pPr>
                      <a:r>
                        <a:t>UN</a:t>
                      </a:r>
                      <a:r>
                        <a:rPr b="0"/>
                        <a:t> (un libro, un signore, un tavolo, un corso)</a:t>
                      </a:r>
                    </a:p>
                    <a:p>
                      <a:pPr algn="l" defTabSz="457200">
                        <a:defRPr sz="1800" b="1">
                          <a:sym typeface="Calibri"/>
                        </a:defRPr>
                      </a:pPr>
                      <a:r>
                        <a:t>UN</a:t>
                      </a:r>
                      <a:r>
                        <a:rPr b="0"/>
                        <a:t> + vocale (un albero, un amico un altro, un orario)</a:t>
                      </a:r>
                    </a:p>
                    <a:p>
                      <a:pPr algn="l" defTabSz="457200">
                        <a:defRPr sz="1800" b="1">
                          <a:sym typeface="Calibri"/>
                        </a:defRPr>
                      </a:pPr>
                      <a:r>
                        <a:t>UNO</a:t>
                      </a:r>
                      <a:r>
                        <a:rPr b="0"/>
                        <a:t> + ST-/SP-/SB-/SC-/SG-... (uno studente, uno spazio, uno sbaglio, uno scoglio, uno sgabello...)</a:t>
                      </a:r>
                    </a:p>
                    <a:p>
                      <a:pPr algn="l" defTabSz="457200">
                        <a:defRPr sz="1800" b="1">
                          <a:sym typeface="Calibri"/>
                        </a:defRPr>
                      </a:pPr>
                      <a:r>
                        <a:t>UNO</a:t>
                      </a:r>
                      <a:r>
                        <a:rPr b="0"/>
                        <a:t> + PS- (uno psicologo)</a:t>
                      </a:r>
                    </a:p>
                    <a:p>
                      <a:pPr algn="l" defTabSz="457200">
                        <a:defRPr sz="1800" b="1">
                          <a:sym typeface="Calibri"/>
                        </a:defRPr>
                      </a:pPr>
                      <a:r>
                        <a:t>UNO</a:t>
                      </a:r>
                      <a:r>
                        <a:rPr b="0"/>
                        <a:t> + Z-/Y- (uno zaino, uno yogurt)</a:t>
                      </a:r>
                    </a:p>
                  </a:txBody>
                  <a:tcPr marL="45720" marR="45720" horzOverflow="overflow">
                    <a:solidFill>
                      <a:srgbClr val="A1B7C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 b="1">
                          <a:sym typeface="Calibri"/>
                        </a:defRPr>
                      </a:pPr>
                      <a:r>
                        <a:t>DEI</a:t>
                      </a:r>
                      <a:r>
                        <a:rPr b="0"/>
                        <a:t> (dei libri, dei signori, dei tavoli, dei corsi)</a:t>
                      </a:r>
                    </a:p>
                    <a:p>
                      <a:pPr algn="l" defTabSz="457200">
                        <a:defRPr sz="1800" b="1">
                          <a:sym typeface="Calibri"/>
                        </a:defRPr>
                      </a:pPr>
                      <a:r>
                        <a:t>DEGLI</a:t>
                      </a:r>
                      <a:r>
                        <a:rPr b="0"/>
                        <a:t> (degli alberi, degli amici, egli altri, degli orari, degli studenti, degli spazi, degli sbagli, degli scogli, degli sgabelli, degli psicologi, degli zaini)</a:t>
                      </a:r>
                    </a:p>
                  </a:txBody>
                  <a:tcPr marL="45720" marR="45720" horzOverflow="overflow">
                    <a:solidFill>
                      <a:srgbClr val="A1B7CE"/>
                    </a:solidFill>
                  </a:tcPr>
                </a:tc>
              </a:tr>
              <a:tr h="984052"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>
                          <a:sym typeface="Calibri"/>
                        </a:rPr>
                        <a:t>FEMMINILE</a:t>
                      </a:r>
                    </a:p>
                  </a:txBody>
                  <a:tcPr marL="45720" marR="45720" horzOverflow="overflow">
                    <a:solidFill>
                      <a:srgbClr val="A1B7C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 b="1">
                          <a:sym typeface="Calibri"/>
                        </a:defRPr>
                      </a:pPr>
                      <a:r>
                        <a:t>UNA</a:t>
                      </a:r>
                      <a:r>
                        <a:rPr b="0"/>
                        <a:t> (una casa, una scuola, una falegnameria, una strada)</a:t>
                      </a:r>
                    </a:p>
                    <a:p>
                      <a:pPr algn="l" defTabSz="457200">
                        <a:defRPr sz="1800" b="1">
                          <a:sym typeface="Calibri"/>
                        </a:defRPr>
                      </a:pPr>
                      <a:r>
                        <a:t>UN’</a:t>
                      </a:r>
                      <a:r>
                        <a:rPr b="0"/>
                        <a:t> + vocale (un’idea, un’informazione, un’amica)</a:t>
                      </a:r>
                    </a:p>
                  </a:txBody>
                  <a:tcPr marL="45720" marR="45720" horzOverflow="overflow">
                    <a:solidFill>
                      <a:srgbClr val="A1B7CE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 b="1">
                          <a:sym typeface="Calibri"/>
                        </a:defRPr>
                      </a:pPr>
                      <a:r>
                        <a:t>DELLE</a:t>
                      </a:r>
                      <a:r>
                        <a:rPr b="0"/>
                        <a:t> (delle case, delle scuole, delle falegnamerie, delle strade, delle idee, delle informazioni, delle amiche)</a:t>
                      </a:r>
                    </a:p>
                  </a:txBody>
                  <a:tcPr marL="45720" marR="45720" horzOverflow="overflow">
                    <a:solidFill>
                      <a:srgbClr val="A1B7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42192"/>
                </a:solidFill>
              </a:defRPr>
            </a:lvl1pPr>
          </a:lstStyle>
          <a:p>
            <a:r>
              <a:t>Cambia dal singolare al plurale</a:t>
            </a:r>
          </a:p>
        </p:txBody>
      </p:sp>
      <p:sp>
        <p:nvSpPr>
          <p:cNvPr id="418" name="Segnaposto contenuto 2"/>
          <p:cNvSpPr txBox="1">
            <a:spLocks noGrp="1"/>
          </p:cNvSpPr>
          <p:nvPr>
            <p:ph type="body" idx="1"/>
          </p:nvPr>
        </p:nvSpPr>
        <p:spPr>
          <a:xfrm>
            <a:off x="858128" y="2556930"/>
            <a:ext cx="10498016" cy="3660991"/>
          </a:xfrm>
          <a:prstGeom prst="rect">
            <a:avLst/>
          </a:prstGeom>
        </p:spPr>
        <p:txBody>
          <a:bodyPr/>
          <a:lstStyle/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FontTx/>
              <a:buAutoNum type="arabicParenR"/>
              <a:defRPr sz="2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C’è un vestito sul tavolo &gt; __________________________</a:t>
            </a:r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FontTx/>
              <a:buAutoNum type="arabicParenR"/>
              <a:defRPr sz="2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C’è uno stadio grande &gt;_________________________________</a:t>
            </a:r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FontTx/>
              <a:buAutoNum type="arabicParenR"/>
              <a:defRPr sz="2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C’è un abito colorato &gt;__________________________________</a:t>
            </a:r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FontTx/>
              <a:buAutoNum type="arabicParenR"/>
              <a:defRPr sz="2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C’è una sarta in sartoria &gt;______________________________</a:t>
            </a:r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ClrTx/>
              <a:buSzPct val="100000"/>
              <a:buFontTx/>
              <a:buAutoNum type="arabicParenR"/>
              <a:defRPr sz="2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defRPr>
            </a:pPr>
            <a:r>
              <a:t>C’è un’informazione importante &gt;_________________________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" grpId="1" build="p" bldLvl="5" animBg="1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" y="0"/>
            <a:ext cx="121941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934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LEZIONE 4-1.mp4" descr="LEZIONE 4-1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58" fill="hold"/>
                                        <p:tgtEl>
                                          <p:spTgt spid="2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1" fill="hold" display="0">
                  <p:stCondLst>
                    <p:cond delay="indefinite"/>
                  </p:stCondLst>
                </p:cTn>
                <p:tgtEl>
                  <p:spTgt spid="276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itolo 1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9"/>
          </a:xfrm>
          <a:prstGeom prst="rect">
            <a:avLst/>
          </a:prstGeom>
        </p:spPr>
        <p:txBody>
          <a:bodyPr/>
          <a:lstStyle/>
          <a:p>
            <a:pPr>
              <a:defRPr sz="3900" b="1">
                <a:solidFill>
                  <a:srgbClr val="942192"/>
                </a:solidFill>
              </a:defRPr>
            </a:pPr>
            <a:r>
              <a:t>In generale, di cosa parla questo video?</a:t>
            </a:r>
            <a:br/>
            <a:endParaRPr/>
          </a:p>
        </p:txBody>
      </p:sp>
      <p:sp>
        <p:nvSpPr>
          <p:cNvPr id="279" name="Segnaposto contenuto 2"/>
          <p:cNvSpPr txBox="1">
            <a:spLocks noGrp="1"/>
          </p:cNvSpPr>
          <p:nvPr>
            <p:ph type="body" sz="half" idx="1"/>
          </p:nvPr>
        </p:nvSpPr>
        <p:spPr>
          <a:xfrm>
            <a:off x="1295400" y="2556930"/>
            <a:ext cx="9601197" cy="3318939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800"/>
              </a:spcBef>
              <a:buSzTx/>
              <a:buNone/>
              <a:defRPr sz="3600"/>
            </a:pPr>
            <a:r>
              <a:t>Questo video parla...</a:t>
            </a:r>
          </a:p>
          <a:p>
            <a:pPr marL="320841" indent="-320841">
              <a:spcBef>
                <a:spcPts val="700"/>
              </a:spcBef>
              <a:buClrTx/>
              <a:buSzPct val="100000"/>
              <a:buFontTx/>
              <a:defRPr sz="3200"/>
            </a:pPr>
            <a:r>
              <a:t>Delle tre macchine della sartoria</a:t>
            </a:r>
          </a:p>
          <a:p>
            <a:pPr marL="320841" indent="-320841">
              <a:spcBef>
                <a:spcPts val="700"/>
              </a:spcBef>
              <a:buClrTx/>
              <a:buSzPct val="100000"/>
              <a:buFontTx/>
              <a:defRPr sz="3200"/>
            </a:pPr>
            <a:r>
              <a:t>Che sono la macchina da cucire, la macchina tagliacuci e il ferro da stiro.</a:t>
            </a:r>
          </a:p>
          <a:p>
            <a:pPr marL="320841" indent="-320841">
              <a:spcBef>
                <a:spcPts val="700"/>
              </a:spcBef>
              <a:buClrTx/>
              <a:buSzPct val="100000"/>
              <a:buFontTx/>
              <a:defRPr sz="3200"/>
            </a:pPr>
            <a:r>
              <a:t>Di come si infila la macchina da cucire.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" grpId="1" build="p" bldLvl="5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olo 3"/>
          <p:cNvSpPr txBox="1">
            <a:spLocks noGrp="1"/>
          </p:cNvSpPr>
          <p:nvPr>
            <p:ph type="title"/>
          </p:nvPr>
        </p:nvSpPr>
        <p:spPr>
          <a:xfrm>
            <a:off x="703384" y="982132"/>
            <a:ext cx="10719583" cy="130386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942192"/>
                </a:solidFill>
              </a:defRPr>
            </a:lvl1pPr>
          </a:lstStyle>
          <a:p>
            <a:r>
              <a:t>Ecco cosa dice la nostra esperta nel video:</a:t>
            </a:r>
          </a:p>
        </p:txBody>
      </p:sp>
      <p:sp>
        <p:nvSpPr>
          <p:cNvPr id="282" name="Nella sartoria ci sono tre macchine fondamentali per il sarto.…"/>
          <p:cNvSpPr txBox="1"/>
          <p:nvPr/>
        </p:nvSpPr>
        <p:spPr>
          <a:xfrm>
            <a:off x="901768" y="2496317"/>
            <a:ext cx="10388463" cy="36725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 defTabSz="449580">
              <a:lnSpc>
                <a:spcPct val="107916"/>
              </a:lnSpc>
              <a:spcBef>
                <a:spcPts val="800"/>
              </a:spcBef>
              <a:defRPr sz="22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Nella sartoria </a:t>
            </a:r>
            <a:r>
              <a:rPr u="sng"/>
              <a:t>ci sono</a:t>
            </a:r>
            <a:r>
              <a:t> </a:t>
            </a:r>
            <a:r>
              <a:rPr b="1"/>
              <a:t>tre macchine fondamentali </a:t>
            </a:r>
            <a:r>
              <a:t>per il sarto. </a:t>
            </a:r>
          </a:p>
          <a:p>
            <a:pPr defTabSz="449580">
              <a:lnSpc>
                <a:spcPct val="115000"/>
              </a:lnSpc>
              <a:defRPr sz="2200" u="sng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C’è</a:t>
            </a:r>
            <a:r>
              <a:rPr u="none"/>
              <a:t> </a:t>
            </a:r>
            <a:r>
              <a:t>una</a:t>
            </a:r>
            <a:r>
              <a:rPr b="1" u="none"/>
              <a:t> macchina da cucire</a:t>
            </a:r>
            <a:r>
              <a:rPr u="none"/>
              <a:t>, </a:t>
            </a:r>
            <a:r>
              <a:t>una</a:t>
            </a:r>
            <a:r>
              <a:rPr u="none"/>
              <a:t> </a:t>
            </a:r>
            <a:r>
              <a:rPr b="1" u="none"/>
              <a:t>macchina tagliacuci </a:t>
            </a:r>
            <a:r>
              <a:rPr u="none"/>
              <a:t>che serve per </a:t>
            </a:r>
            <a:r>
              <a:rPr b="1" u="none"/>
              <a:t>rifinire i capi</a:t>
            </a:r>
            <a:r>
              <a:rPr u="none"/>
              <a:t> e </a:t>
            </a:r>
            <a:r>
              <a:t>un</a:t>
            </a:r>
            <a:r>
              <a:rPr u="none"/>
              <a:t> </a:t>
            </a:r>
            <a:r>
              <a:rPr b="1" u="none"/>
              <a:t>ferro da stiro</a:t>
            </a:r>
            <a:r>
              <a:rPr u="none"/>
              <a:t> che serve per </a:t>
            </a:r>
            <a:r>
              <a:rPr b="1" u="none"/>
              <a:t>stirare i capi e i tessuti</a:t>
            </a:r>
            <a:r>
              <a:rPr u="none"/>
              <a:t>. </a:t>
            </a:r>
          </a:p>
          <a:p>
            <a:pPr defTabSz="449580">
              <a:lnSpc>
                <a:spcPct val="115000"/>
              </a:lnSpc>
              <a:defRPr sz="22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endParaRPr u="none"/>
          </a:p>
          <a:p>
            <a:pPr defTabSz="449580">
              <a:lnSpc>
                <a:spcPct val="115000"/>
              </a:lnSpc>
              <a:defRPr sz="22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Vediamo </a:t>
            </a:r>
            <a:r>
              <a:rPr b="1"/>
              <a:t>come si infila la macchina da cucire</a:t>
            </a:r>
            <a:r>
              <a:t>.</a:t>
            </a:r>
          </a:p>
          <a:p>
            <a:pPr defTabSz="449580">
              <a:lnSpc>
                <a:spcPct val="115000"/>
              </a:lnSpc>
              <a:defRPr sz="22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endParaRPr/>
          </a:p>
          <a:p>
            <a:pPr marL="519544" indent="-290945" defTabSz="449580">
              <a:lnSpc>
                <a:spcPct val="115000"/>
              </a:lnSpc>
              <a:buSzPct val="100000"/>
              <a:buAutoNum type="arabicParenR"/>
              <a:defRPr sz="22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Mettiamo il </a:t>
            </a:r>
            <a:r>
              <a:rPr b="1"/>
              <a:t>rocchetto</a:t>
            </a:r>
            <a:r>
              <a:t> nel </a:t>
            </a:r>
            <a:r>
              <a:rPr b="1"/>
              <a:t>portarocchetto</a:t>
            </a:r>
            <a:r>
              <a:t> e spingiamo a destra.</a:t>
            </a:r>
          </a:p>
          <a:p>
            <a:pPr marL="519544" indent="-290945" defTabSz="449580">
              <a:lnSpc>
                <a:spcPct val="115000"/>
              </a:lnSpc>
              <a:buSzPct val="100000"/>
              <a:buAutoNum type="arabicParenR"/>
              <a:defRPr sz="22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Poi mettiamo la </a:t>
            </a:r>
            <a:r>
              <a:rPr b="1"/>
              <a:t>spagnoletta</a:t>
            </a:r>
            <a:r>
              <a:t> nel </a:t>
            </a:r>
            <a:r>
              <a:rPr b="1"/>
              <a:t>portarocchetto</a:t>
            </a:r>
            <a:r>
              <a:t> e passiamo il </a:t>
            </a:r>
            <a:r>
              <a:rPr b="1"/>
              <a:t>filo</a:t>
            </a:r>
            <a:r>
              <a:t>, seguendo le </a:t>
            </a:r>
            <a:r>
              <a:rPr b="1"/>
              <a:t>tracce</a:t>
            </a:r>
            <a:r>
              <a:t> disegnate sulla macchina.</a:t>
            </a:r>
          </a:p>
          <a:p>
            <a:pPr marL="519544" indent="-290945" defTabSz="449580">
              <a:lnSpc>
                <a:spcPct val="115000"/>
              </a:lnSpc>
              <a:buSzPct val="100000"/>
              <a:buAutoNum type="arabicParenR"/>
              <a:defRPr sz="22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Avvolgiamo un po’ di </a:t>
            </a:r>
            <a:r>
              <a:rPr b="1"/>
              <a:t>filo</a:t>
            </a:r>
            <a:r>
              <a:t> con le mani.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Titolo 3"/>
          <p:cNvSpPr txBox="1">
            <a:spLocks noGrp="1"/>
          </p:cNvSpPr>
          <p:nvPr>
            <p:ph type="title"/>
          </p:nvPr>
        </p:nvSpPr>
        <p:spPr>
          <a:xfrm>
            <a:off x="1295401" y="982132"/>
            <a:ext cx="9601198" cy="130386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48055">
              <a:defRPr sz="4300" b="1">
                <a:solidFill>
                  <a:srgbClr val="942192"/>
                </a:solidFill>
              </a:defRPr>
            </a:lvl1pPr>
          </a:lstStyle>
          <a:p>
            <a:r>
              <a:t>Ecco cosa dice la nostra esperta nel video:</a:t>
            </a:r>
          </a:p>
        </p:txBody>
      </p:sp>
      <p:sp>
        <p:nvSpPr>
          <p:cNvPr id="285" name="4) Pigiamo il pedale fino a quando il rocchetto è pieno.…"/>
          <p:cNvSpPr txBox="1"/>
          <p:nvPr/>
        </p:nvSpPr>
        <p:spPr>
          <a:xfrm>
            <a:off x="852574" y="2556932"/>
            <a:ext cx="9959477" cy="27000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449580">
              <a:lnSpc>
                <a:spcPct val="115000"/>
              </a:lnSpc>
              <a:defRPr sz="23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4) Pigiamo il </a:t>
            </a:r>
            <a:r>
              <a:rPr b="1"/>
              <a:t>pedale</a:t>
            </a:r>
            <a:r>
              <a:t> fino a quando il </a:t>
            </a:r>
            <a:r>
              <a:rPr b="1"/>
              <a:t>rocchetto</a:t>
            </a:r>
            <a:r>
              <a:t> è </a:t>
            </a:r>
            <a:r>
              <a:rPr b="1"/>
              <a:t>pieno</a:t>
            </a:r>
            <a:r>
              <a:t>.</a:t>
            </a:r>
          </a:p>
          <a:p>
            <a:pPr defTabSz="449580">
              <a:lnSpc>
                <a:spcPct val="115000"/>
              </a:lnSpc>
              <a:defRPr sz="23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5) Spostiamo il </a:t>
            </a:r>
            <a:r>
              <a:rPr b="1"/>
              <a:t>rocchetto</a:t>
            </a:r>
            <a:r>
              <a:t> a sinistra e lo togliamo.</a:t>
            </a:r>
          </a:p>
          <a:p>
            <a:pPr defTabSz="449580">
              <a:lnSpc>
                <a:spcPct val="115000"/>
              </a:lnSpc>
              <a:defRPr sz="23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6) Adesso è importante spegnere la macchina.</a:t>
            </a:r>
          </a:p>
          <a:p>
            <a:pPr defTabSz="449580">
              <a:lnSpc>
                <a:spcPct val="115000"/>
              </a:lnSpc>
              <a:defRPr sz="23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7) Possiamo aprire lo </a:t>
            </a:r>
            <a:r>
              <a:rPr b="1"/>
              <a:t>sportello</a:t>
            </a:r>
            <a:r>
              <a:t> e mettere il rocchetto, tirando il </a:t>
            </a:r>
            <a:r>
              <a:rPr b="1"/>
              <a:t>filo</a:t>
            </a:r>
            <a:r>
              <a:t> verso sinistra e facendolo passare dalla </a:t>
            </a:r>
            <a:r>
              <a:rPr b="1"/>
              <a:t>guida</a:t>
            </a:r>
            <a:r>
              <a:t>.</a:t>
            </a:r>
          </a:p>
          <a:p>
            <a:pPr defTabSz="449580">
              <a:lnSpc>
                <a:spcPct val="115000"/>
              </a:lnSpc>
              <a:defRPr sz="2300">
                <a:uFill>
                  <a:solidFill>
                    <a:srgbClr val="000000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pPr>
            <a:r>
              <a:t>8) Per finire, tiriamo il </a:t>
            </a:r>
            <a:r>
              <a:rPr b="1"/>
              <a:t>filo</a:t>
            </a:r>
            <a:r>
              <a:t> verso la parte di dietro della macchina e chiudiamo lo </a:t>
            </a:r>
            <a:r>
              <a:rPr b="1"/>
              <a:t>sportello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" name="Group 13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287" name="Picture 14" descr="Picture 1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8" name="Rectangle 15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89" name="Picture 16" descr="Picture 1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0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92" name="Straight Connector 19"/>
          <p:cNvSpPr/>
          <p:nvPr/>
        </p:nvSpPr>
        <p:spPr>
          <a:xfrm>
            <a:off x="1396169" y="2421464"/>
            <a:ext cx="9407299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297" name="Group 23"/>
          <p:cNvGrpSpPr/>
          <p:nvPr/>
        </p:nvGrpSpPr>
        <p:grpSpPr>
          <a:xfrm>
            <a:off x="-15738" y="0"/>
            <a:ext cx="12229965" cy="6856216"/>
            <a:chOff x="0" y="0"/>
            <a:chExt cx="12229964" cy="6856215"/>
          </a:xfrm>
        </p:grpSpPr>
        <p:pic>
          <p:nvPicPr>
            <p:cNvPr id="293" name="Picture 24" descr="Picture 24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736" y="0"/>
              <a:ext cx="12188828" cy="6856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4" name="Rectangle 25"/>
            <p:cNvSpPr/>
            <p:nvPr/>
          </p:nvSpPr>
          <p:spPr>
            <a:xfrm>
              <a:off x="623748" y="609600"/>
              <a:ext cx="10972803" cy="5638802"/>
            </a:xfrm>
            <a:prstGeom prst="rect">
              <a:avLst/>
            </a:prstGeom>
            <a:noFill/>
            <a:ln w="15875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Garamond"/>
                  <a:ea typeface="Garamond"/>
                  <a:cs typeface="Garamond"/>
                  <a:sym typeface="Garamond"/>
                </a:defRPr>
              </a:pPr>
              <a:endParaRPr/>
            </a:p>
          </p:txBody>
        </p:sp>
        <p:pic>
          <p:nvPicPr>
            <p:cNvPr id="295" name="Picture 26" descr="Picture 2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96" name="Picture 27" descr="Picture 2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52722" y="3153832"/>
              <a:ext cx="777242" cy="6064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98" name="Titolo 1"/>
          <p:cNvSpPr txBox="1">
            <a:spLocks noGrp="1"/>
          </p:cNvSpPr>
          <p:nvPr>
            <p:ph type="title"/>
          </p:nvPr>
        </p:nvSpPr>
        <p:spPr>
          <a:xfrm>
            <a:off x="6094412" y="982132"/>
            <a:ext cx="4802187" cy="130386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425194">
              <a:lnSpc>
                <a:spcPct val="90000"/>
              </a:lnSpc>
              <a:defRPr sz="3000">
                <a:solidFill>
                  <a:srgbClr val="942192"/>
                </a:solidFill>
              </a:defRPr>
            </a:pPr>
            <a:r>
              <a:t>Video: </a:t>
            </a:r>
            <a:r>
              <a:rPr b="1"/>
              <a:t>Le macchine del sarto e iniziare a infilare la macchina da cucire (parte 1)</a:t>
            </a:r>
          </a:p>
        </p:txBody>
      </p:sp>
      <p:sp>
        <p:nvSpPr>
          <p:cNvPr id="299" name="Rectangle 29"/>
          <p:cNvSpPr/>
          <p:nvPr/>
        </p:nvSpPr>
        <p:spPr>
          <a:xfrm>
            <a:off x="1092641" y="1092198"/>
            <a:ext cx="4517013" cy="4515108"/>
          </a:xfrm>
          <a:prstGeom prst="rect">
            <a:avLst/>
          </a:prstGeom>
          <a:solidFill>
            <a:srgbClr val="FFFFFF"/>
          </a:solidFill>
          <a:ln w="57150">
            <a:solidFill>
              <a:srgbClr val="808080"/>
            </a:solidFill>
            <a:miter/>
          </a:ln>
        </p:spPr>
        <p:txBody>
          <a:bodyPr lIns="45718" tIns="45718" rIns="45718" bIns="45718" anchor="ctr"/>
          <a:lstStyle/>
          <a:p>
            <a:pPr algn="ctr" defTabSz="457200">
              <a:defRPr>
                <a:solidFill>
                  <a:srgbClr val="FFFFFF"/>
                </a:solidFill>
                <a:latin typeface="Garamond"/>
                <a:ea typeface="Garamond"/>
                <a:cs typeface="Garamond"/>
                <a:sym typeface="Garamond"/>
              </a:defRPr>
            </a:pPr>
            <a:endParaRPr/>
          </a:p>
        </p:txBody>
      </p:sp>
      <p:pic>
        <p:nvPicPr>
          <p:cNvPr id="300" name="Graphic 10" descr="Graphic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21692" y="1410208"/>
            <a:ext cx="3858782" cy="3858780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Straight Connector 31"/>
          <p:cNvSpPr/>
          <p:nvPr/>
        </p:nvSpPr>
        <p:spPr>
          <a:xfrm>
            <a:off x="6094412" y="2400637"/>
            <a:ext cx="4802187" cy="2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02" name="Segnaposto testo 6"/>
          <p:cNvSpPr txBox="1">
            <a:spLocks noGrp="1"/>
          </p:cNvSpPr>
          <p:nvPr>
            <p:ph type="body" sz="quarter" idx="1"/>
          </p:nvPr>
        </p:nvSpPr>
        <p:spPr>
          <a:xfrm>
            <a:off x="6094412" y="2556930"/>
            <a:ext cx="4802186" cy="3318939"/>
          </a:xfrm>
          <a:prstGeom prst="rect">
            <a:avLst/>
          </a:prstGeom>
        </p:spPr>
        <p:txBody>
          <a:bodyPr anchor="t"/>
          <a:lstStyle>
            <a:lvl1pPr>
              <a:spcBef>
                <a:spcPts val="700"/>
              </a:spcBef>
              <a:buClr>
                <a:schemeClr val="accent1"/>
              </a:buClr>
              <a:buSzPct val="115000"/>
              <a:buFont typeface="Arial"/>
              <a:buChar char="•"/>
              <a:defRPr sz="3200">
                <a:solidFill>
                  <a:srgbClr val="262626"/>
                </a:solidFill>
              </a:defRPr>
            </a:lvl1pPr>
          </a:lstStyle>
          <a:p>
            <a:r>
              <a:t>Guardiamo il video altre due volte, poi svolgiamo insieme le attività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" grpId="1" build="p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LEZIONE 4-1.mp4" descr="LEZIONE 4-1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58" fill="hold"/>
                                        <p:tgtEl>
                                          <p:spTgt spid="3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3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1" fill="hold" display="0">
                  <p:stCondLst>
                    <p:cond delay="indefinite"/>
                  </p:stCondLst>
                </p:cTn>
                <p:tgtEl>
                  <p:spTgt spid="304"/>
                </p:tgtEl>
              </p:cMediaNode>
            </p:video>
            <p:seq concurrent="1" prevAc="none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rganico">
  <a:themeElements>
    <a:clrScheme name="Organic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0000FF"/>
      </a:hlink>
      <a:folHlink>
        <a:srgbClr val="FF00FF"/>
      </a:folHlink>
    </a:clrScheme>
    <a:fontScheme name="Organico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rganic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rganico">
  <a:themeElements>
    <a:clrScheme name="Organico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0000FF"/>
      </a:hlink>
      <a:folHlink>
        <a:srgbClr val="FF00FF"/>
      </a:folHlink>
    </a:clrScheme>
    <a:fontScheme name="Organico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rganic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1399</Words>
  <Application>Microsoft Office PowerPoint</Application>
  <PresentationFormat>Personalizzato</PresentationFormat>
  <Paragraphs>141</Paragraphs>
  <Slides>32</Slides>
  <Notes>0</Notes>
  <HiddenSlides>0</HiddenSlides>
  <MMClips>5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32</vt:i4>
      </vt:variant>
    </vt:vector>
  </HeadingPairs>
  <TitlesOfParts>
    <vt:vector size="33" baseType="lpstr">
      <vt:lpstr>Organico</vt:lpstr>
      <vt:lpstr>Presentazione standard di PowerPoint</vt:lpstr>
      <vt:lpstr>Presentazione standard di PowerPoint</vt:lpstr>
      <vt:lpstr>Video: Le macchine del sarto e iniziare a infilare la macchina da cucire (parte 1)</vt:lpstr>
      <vt:lpstr>Presentazione standard di PowerPoint</vt:lpstr>
      <vt:lpstr>In generale, di cosa parla questo video? </vt:lpstr>
      <vt:lpstr>Ecco cosa dice la nostra esperta nel video:</vt:lpstr>
      <vt:lpstr>Ecco cosa dice la nostra esperta nel video:</vt:lpstr>
      <vt:lpstr>Video: Le macchine del sarto e iniziare a infilare la macchina da cucire (parte 1)</vt:lpstr>
      <vt:lpstr>Presentazione standard di PowerPoint</vt:lpstr>
      <vt:lpstr>Video: Infilare la macchina da cucire (parte 1) Guarda il video altre due volte e rispondi da solo a queste domande, poi vediamo insieme le risposte </vt:lpstr>
      <vt:lpstr>Video: Infilare la macchina da cucire (parte 1) Guarda il video altre due volte e rispondi da solo a queste domande, poi vediamo insieme le risposte </vt:lpstr>
      <vt:lpstr>Abbinamento Collega le immagini alle parole giuste Spagnoletta - rocchetto - portarocchetto - pedale della macchina - ago</vt:lpstr>
      <vt:lpstr>Abbinamento Adesso correggiamo</vt:lpstr>
      <vt:lpstr>Video: Le macchine del sarto e iniziare a infilare la macchina da cucire (parte 1)</vt:lpstr>
      <vt:lpstr>Presentazione standard di PowerPoint</vt:lpstr>
      <vt:lpstr>Video: L’infilatura della macchina da cucire (parte 1) Guarda il video altre due volte e riordina da solo i passaggi necessari a infilare la macchina da cucire usando i numeri da 1 a 8. </vt:lpstr>
      <vt:lpstr>Video: L’infilatura della macchina da cucire (parte 1) Adesso correggiamo</vt:lpstr>
      <vt:lpstr>Video: Continuare a infilare la macchina da cucire  (parte 2)</vt:lpstr>
      <vt:lpstr>Presentazione standard di PowerPoint</vt:lpstr>
      <vt:lpstr>In generale, di cosa parla questo video? </vt:lpstr>
      <vt:lpstr>Ecco cosa dice la nostra esperta nel video:</vt:lpstr>
      <vt:lpstr>Video: Continuare a infilare la macchina da cucire (parte 2)</vt:lpstr>
      <vt:lpstr>Presentazione standard di PowerPoint</vt:lpstr>
      <vt:lpstr>Video: Continuare a infilare la macchina da cucire (parte 2) Guarda il video altre due volte e riordina da solo i passaggi necessari a infilare la macchina da cucire usando i numeri da 1 a 2. </vt:lpstr>
      <vt:lpstr>Video: Continuare a infilare la macchina da cucire (parte 2) Adesso correggiamo</vt:lpstr>
      <vt:lpstr>«Nella sartoria ci sono tre macchine fondamentali per il sarto»  «C’è una macchina da cucire»</vt:lpstr>
      <vt:lpstr>«Nella sartoria ci sono tre macchine fondamentali per il sarto»  «C’è una macchina da cucire»</vt:lpstr>
      <vt:lpstr>C’è – Ci sono Osserviamo la differenza </vt:lpstr>
      <vt:lpstr>Completa con c’è o ci sono</vt:lpstr>
      <vt:lpstr>«C’è una macchina da cucire».  «C’è un ferro da stiro».  Una e un sono articoli indeterminativi. Gli articoli indeterminativi si usano per parlare di una cosa o di una persona che non conosciamo ancora o che non sono specifiche.   </vt:lpstr>
      <vt:lpstr>Cambia dal singolare al plurale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italiano e sartoria</dc:title>
  <cp:lastModifiedBy>rospe </cp:lastModifiedBy>
  <cp:revision>4</cp:revision>
  <dcterms:modified xsi:type="dcterms:W3CDTF">2021-09-12T12:15:36Z</dcterms:modified>
</cp:coreProperties>
</file>