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DDCB"/>
          </a:solidFill>
        </a:fill>
      </a:tcStyle>
    </a:wholeTbl>
    <a:band2H>
      <a:tcTxStyle/>
      <a:tcStyle>
        <a:tcBdr/>
        <a:fill>
          <a:solidFill>
            <a:srgbClr val="ECEF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DE"/>
          </a:solidFill>
        </a:fill>
      </a:tcStyle>
    </a:wholeTbl>
    <a:band2H>
      <a:tcTxStyle/>
      <a:tcStyle>
        <a:tcBdr/>
        <a:fill>
          <a:solidFill>
            <a:srgbClr val="E8EB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4CD"/>
          </a:solidFill>
        </a:fill>
      </a:tcStyle>
    </a:wholeTbl>
    <a:band2H>
      <a:tcTxStyle/>
      <a:tcStyle>
        <a:tcBdr/>
        <a:fill>
          <a:solidFill>
            <a:srgbClr val="F9F2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6" name="Shape 2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28399663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6"/>
          <p:cNvGrpSpPr/>
          <p:nvPr/>
        </p:nvGrpSpPr>
        <p:grpSpPr>
          <a:xfrm>
            <a:off x="-16939" y="0"/>
            <a:ext cx="12231168" cy="6856217"/>
            <a:chOff x="-1" y="0"/>
            <a:chExt cx="12231166" cy="6856216"/>
          </a:xfrm>
        </p:grpSpPr>
        <p:pic>
          <p:nvPicPr>
            <p:cNvPr id="17" name="Picture 15" descr="Picture 15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6933" y="0"/>
              <a:ext cx="12188832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" name="Rectangle 25"/>
            <p:cNvSpPr/>
            <p:nvPr/>
          </p:nvSpPr>
          <p:spPr>
            <a:xfrm>
              <a:off x="2345266" y="1540930"/>
              <a:ext cx="7543807" cy="3835405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9" name="Picture 16" descr="Picture 1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47609"/>
              <a:ext cx="2478029" cy="6126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" name="Picture 19" descr="Picture 1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753137" y="3147609"/>
              <a:ext cx="2478029" cy="6126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2" name="Titolo Testo"/>
          <p:cNvSpPr txBox="1">
            <a:spLocks noGrp="1"/>
          </p:cNvSpPr>
          <p:nvPr>
            <p:ph type="title"/>
          </p:nvPr>
        </p:nvSpPr>
        <p:spPr>
          <a:xfrm>
            <a:off x="2692398" y="1871129"/>
            <a:ext cx="6815671" cy="1515536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t>Titolo Testo</a:t>
            </a:r>
          </a:p>
        </p:txBody>
      </p:sp>
      <p:sp>
        <p:nvSpPr>
          <p:cNvPr id="2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692398" y="3657596"/>
            <a:ext cx="6815671" cy="1320805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1pPr>
            <a:lvl2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2pPr>
            <a:lvl3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3pPr>
            <a:lvl4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4pPr>
            <a:lvl5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4" name="Straight Connector 14"/>
          <p:cNvSpPr/>
          <p:nvPr/>
        </p:nvSpPr>
        <p:spPr>
          <a:xfrm>
            <a:off x="2692399" y="3522131"/>
            <a:ext cx="6815668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84869" y="5055445"/>
            <a:ext cx="223199" cy="24383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133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4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35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6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8" name="Titolo Testo"/>
          <p:cNvSpPr txBox="1">
            <a:spLocks noGrp="1"/>
          </p:cNvSpPr>
          <p:nvPr>
            <p:ph type="title"/>
          </p:nvPr>
        </p:nvSpPr>
        <p:spPr>
          <a:xfrm>
            <a:off x="1295400" y="4815413"/>
            <a:ext cx="9609668" cy="56674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Titolo Testo</a:t>
            </a:r>
          </a:p>
        </p:txBody>
      </p:sp>
      <p:sp>
        <p:nvSpPr>
          <p:cNvPr id="139" name="Picture Placeholder 2"/>
          <p:cNvSpPr>
            <a:spLocks noGrp="1"/>
          </p:cNvSpPr>
          <p:nvPr>
            <p:ph type="pic" idx="21"/>
          </p:nvPr>
        </p:nvSpPr>
        <p:spPr>
          <a:xfrm>
            <a:off x="1041424" y="1041399"/>
            <a:ext cx="10105976" cy="3335869"/>
          </a:xfrm>
          <a:prstGeom prst="rect">
            <a:avLst/>
          </a:prstGeom>
          <a:ln w="57150">
            <a:solidFill>
              <a:srgbClr val="808080"/>
            </a:solidFill>
            <a:miter lim="800000"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5382152"/>
            <a:ext cx="9609668" cy="493715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1400"/>
            </a:lvl1pPr>
            <a:lvl2pPr marL="0" indent="0" algn="ctr">
              <a:buClrTx/>
              <a:buSzTx/>
              <a:buFontTx/>
              <a:buNone/>
              <a:defRPr sz="1400"/>
            </a:lvl2pPr>
            <a:lvl3pPr marL="0" indent="0" algn="ctr">
              <a:buClrTx/>
              <a:buSzTx/>
              <a:buFontTx/>
              <a:buNone/>
              <a:defRPr sz="1400"/>
            </a:lvl3pPr>
            <a:lvl4pPr marL="0" indent="0" algn="ctr">
              <a:buClrTx/>
              <a:buSzTx/>
              <a:buFontTx/>
              <a:buNone/>
              <a:defRPr sz="1400"/>
            </a:lvl4pPr>
            <a:lvl5pPr marL="0" indent="0" algn="ctr">
              <a:buClrTx/>
              <a:buSzTx/>
              <a:buFontTx/>
              <a:buNone/>
              <a:defRPr sz="1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22497" y="-2125213"/>
            <a:ext cx="13765335" cy="916955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3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149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0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51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2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4" name="Titolo Testo"/>
          <p:cNvSpPr txBox="1">
            <a:spLocks noGrp="1"/>
          </p:cNvSpPr>
          <p:nvPr>
            <p:ph type="title"/>
          </p:nvPr>
        </p:nvSpPr>
        <p:spPr>
          <a:xfrm>
            <a:off x="1303867" y="982132"/>
            <a:ext cx="9592734" cy="295487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15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303867" y="4343398"/>
            <a:ext cx="9592734" cy="1532470"/>
          </a:xfrm>
          <a:prstGeom prst="rect">
            <a:avLst/>
          </a:prstGeom>
        </p:spPr>
        <p:txBody>
          <a:bodyPr anchor="ctr"/>
          <a:lstStyle>
            <a:lvl1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1pPr>
            <a:lvl2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2pPr>
            <a:lvl3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3pPr>
            <a:lvl4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4pPr>
            <a:lvl5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56" name="Straight Connector 14"/>
          <p:cNvSpPr/>
          <p:nvPr/>
        </p:nvSpPr>
        <p:spPr>
          <a:xfrm>
            <a:off x="1396169" y="4140198"/>
            <a:ext cx="9407299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164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5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66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7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9" name="Titolo Testo"/>
          <p:cNvSpPr txBox="1">
            <a:spLocks noGrp="1"/>
          </p:cNvSpPr>
          <p:nvPr>
            <p:ph type="title"/>
          </p:nvPr>
        </p:nvSpPr>
        <p:spPr>
          <a:xfrm>
            <a:off x="1446212" y="982132"/>
            <a:ext cx="9296401" cy="2370671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17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74809" y="3352800"/>
            <a:ext cx="8839206" cy="584200"/>
          </a:xfrm>
          <a:prstGeom prst="rect">
            <a:avLst/>
          </a:prstGeom>
        </p:spPr>
        <p:txBody>
          <a:bodyPr anchor="ctr"/>
          <a:lstStyle>
            <a:lvl1pPr marL="0" indent="0" algn="r">
              <a:buClrTx/>
              <a:buSzTx/>
              <a:buFontTx/>
              <a:buNone/>
              <a:defRPr sz="2000"/>
            </a:lvl1pPr>
            <a:lvl2pPr marL="0" indent="0" algn="r">
              <a:buClrTx/>
              <a:buSzTx/>
              <a:buFontTx/>
              <a:buNone/>
              <a:defRPr sz="2000"/>
            </a:lvl2pPr>
            <a:lvl3pPr marL="0" indent="0" algn="r">
              <a:buClrTx/>
              <a:buSzTx/>
              <a:buFontTx/>
              <a:buNone/>
              <a:defRPr sz="2000"/>
            </a:lvl3pPr>
            <a:lvl4pPr marL="0" indent="0" algn="r">
              <a:buClrTx/>
              <a:buSzTx/>
              <a:buFontTx/>
              <a:buNone/>
              <a:defRPr sz="2000"/>
            </a:lvl4pPr>
            <a:lvl5pPr marL="0" indent="0" algn="r">
              <a:buClrTx/>
              <a:buSzTx/>
              <a:buFontTx/>
              <a:buNone/>
              <a:defRPr sz="2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71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95399" y="4343398"/>
            <a:ext cx="9609671" cy="153247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172" name="TextBox 13"/>
          <p:cNvSpPr txBox="1"/>
          <p:nvPr/>
        </p:nvSpPr>
        <p:spPr>
          <a:xfrm>
            <a:off x="907731" y="555129"/>
            <a:ext cx="518162" cy="1234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8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4"/>
          <p:cNvSpPr txBox="1"/>
          <p:nvPr/>
        </p:nvSpPr>
        <p:spPr>
          <a:xfrm>
            <a:off x="10645985" y="2503037"/>
            <a:ext cx="518162" cy="1234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r">
              <a:defRPr sz="8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”</a:t>
            </a:r>
          </a:p>
        </p:txBody>
      </p:sp>
      <p:sp>
        <p:nvSpPr>
          <p:cNvPr id="174" name="Straight Connector 18"/>
          <p:cNvSpPr/>
          <p:nvPr/>
        </p:nvSpPr>
        <p:spPr>
          <a:xfrm>
            <a:off x="1396169" y="4140198"/>
            <a:ext cx="9407299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182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3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84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5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87" name="Titolo Testo"/>
          <p:cNvSpPr txBox="1">
            <a:spLocks noGrp="1"/>
          </p:cNvSpPr>
          <p:nvPr>
            <p:ph type="title"/>
          </p:nvPr>
        </p:nvSpPr>
        <p:spPr>
          <a:xfrm>
            <a:off x="1295402" y="3308579"/>
            <a:ext cx="9609668" cy="1468803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18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4777380"/>
            <a:ext cx="9609671" cy="86040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1pPr>
            <a:lvl2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2pPr>
            <a:lvl3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3pPr>
            <a:lvl4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4pPr>
            <a:lvl5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8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196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7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98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9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01" name="Titolo Testo"/>
          <p:cNvSpPr txBox="1">
            <a:spLocks noGrp="1"/>
          </p:cNvSpPr>
          <p:nvPr>
            <p:ph type="title"/>
          </p:nvPr>
        </p:nvSpPr>
        <p:spPr>
          <a:xfrm>
            <a:off x="1446212" y="982132"/>
            <a:ext cx="9296401" cy="2243671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20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3639310"/>
            <a:ext cx="9609671" cy="886971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1pPr>
            <a:lvl2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2pPr>
            <a:lvl3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3pPr>
            <a:lvl4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4pPr>
            <a:lvl5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95398" y="4529666"/>
            <a:ext cx="9609674" cy="134620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TextBox 11"/>
          <p:cNvSpPr txBox="1"/>
          <p:nvPr/>
        </p:nvSpPr>
        <p:spPr>
          <a:xfrm>
            <a:off x="907731" y="555129"/>
            <a:ext cx="518162" cy="1234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8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“</a:t>
            </a:r>
          </a:p>
        </p:txBody>
      </p:sp>
      <p:sp>
        <p:nvSpPr>
          <p:cNvPr id="205" name="TextBox 12"/>
          <p:cNvSpPr txBox="1"/>
          <p:nvPr/>
        </p:nvSpPr>
        <p:spPr>
          <a:xfrm>
            <a:off x="10645985" y="2274429"/>
            <a:ext cx="518162" cy="1234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r">
              <a:defRPr sz="8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”</a:t>
            </a:r>
          </a:p>
        </p:txBody>
      </p:sp>
      <p:sp>
        <p:nvSpPr>
          <p:cNvPr id="206" name="Straight Connector 25"/>
          <p:cNvSpPr/>
          <p:nvPr/>
        </p:nvSpPr>
        <p:spPr>
          <a:xfrm>
            <a:off x="1396169" y="3429000"/>
            <a:ext cx="9407299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0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214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5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16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7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19" name="Titolo Testo"/>
          <p:cNvSpPr txBox="1">
            <a:spLocks noGrp="1"/>
          </p:cNvSpPr>
          <p:nvPr>
            <p:ph type="title"/>
          </p:nvPr>
        </p:nvSpPr>
        <p:spPr>
          <a:xfrm>
            <a:off x="1295400" y="982132"/>
            <a:ext cx="9609668" cy="2243671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3630167"/>
            <a:ext cx="9609671" cy="841251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1pPr>
            <a:lvl2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2pPr>
            <a:lvl3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3pPr>
            <a:lvl4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4pPr>
            <a:lvl5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95400" y="4470398"/>
            <a:ext cx="9609671" cy="140547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2" name="Straight Connector 14"/>
          <p:cNvSpPr/>
          <p:nvPr/>
        </p:nvSpPr>
        <p:spPr>
          <a:xfrm>
            <a:off x="1396169" y="3429000"/>
            <a:ext cx="9407299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5074" y="-1438537"/>
            <a:ext cx="12602324" cy="839484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5" name="Group 6"/>
          <p:cNvGrpSpPr/>
          <p:nvPr/>
        </p:nvGrpSpPr>
        <p:grpSpPr>
          <a:xfrm>
            <a:off x="-16939" y="0"/>
            <a:ext cx="12231168" cy="6856217"/>
            <a:chOff x="-1" y="0"/>
            <a:chExt cx="12231166" cy="6856216"/>
          </a:xfrm>
        </p:grpSpPr>
        <p:pic>
          <p:nvPicPr>
            <p:cNvPr id="231" name="Picture 15" descr="Picture 15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6933" y="0"/>
              <a:ext cx="12188832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2" name="Rectangle 25"/>
            <p:cNvSpPr/>
            <p:nvPr/>
          </p:nvSpPr>
          <p:spPr>
            <a:xfrm>
              <a:off x="2345266" y="1540930"/>
              <a:ext cx="7543807" cy="3835405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33" name="Picture 16" descr="Picture 16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3147609"/>
              <a:ext cx="2478029" cy="6126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4" name="Picture 19" descr="Picture 1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9753137" y="3147609"/>
              <a:ext cx="2478029" cy="6126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36" name="Titolo Testo"/>
          <p:cNvSpPr txBox="1">
            <a:spLocks noGrp="1"/>
          </p:cNvSpPr>
          <p:nvPr>
            <p:ph type="title"/>
          </p:nvPr>
        </p:nvSpPr>
        <p:spPr>
          <a:xfrm>
            <a:off x="2692398" y="1871129"/>
            <a:ext cx="6815671" cy="1515536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t>Titolo Testo</a:t>
            </a:r>
          </a:p>
        </p:txBody>
      </p:sp>
      <p:sp>
        <p:nvSpPr>
          <p:cNvPr id="23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692398" y="3657596"/>
            <a:ext cx="6815671" cy="1320805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1pPr>
            <a:lvl2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2pPr>
            <a:lvl3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3pPr>
            <a:lvl4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4pPr>
            <a:lvl5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8" name="Straight Connector 14"/>
          <p:cNvSpPr/>
          <p:nvPr/>
        </p:nvSpPr>
        <p:spPr>
          <a:xfrm>
            <a:off x="2692399" y="3522131"/>
            <a:ext cx="6815668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9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84869" y="5055445"/>
            <a:ext cx="223199" cy="24383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uota">
  <p:cSld name="1_Vuota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p35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74" name="Google Shape;74;p35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" name="Google Shape;75;p35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76" name="Google Shape;76;p35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Google Shape;77;p35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8" name="Google Shape;78;p35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083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21246" y="-2156150"/>
            <a:ext cx="13743824" cy="915523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7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33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35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8" name="Straight Connector 6"/>
          <p:cNvSpPr/>
          <p:nvPr/>
        </p:nvSpPr>
        <p:spPr>
          <a:xfrm>
            <a:off x="1396169" y="2421464"/>
            <a:ext cx="9407299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29"/>
            <a:ext cx="9601198" cy="3318942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48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9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50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1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3" name="Titolo Testo"/>
          <p:cNvSpPr txBox="1">
            <a:spLocks noGrp="1"/>
          </p:cNvSpPr>
          <p:nvPr>
            <p:ph type="title"/>
          </p:nvPr>
        </p:nvSpPr>
        <p:spPr>
          <a:xfrm>
            <a:off x="2015069" y="1752606"/>
            <a:ext cx="8158689" cy="1822514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5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015064" y="3846050"/>
            <a:ext cx="8158694" cy="954550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1pPr>
            <a:lvl2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2pPr>
            <a:lvl3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3pPr>
            <a:lvl4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4pPr>
            <a:lvl5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5" name="Straight Connector 15"/>
          <p:cNvSpPr/>
          <p:nvPr/>
        </p:nvSpPr>
        <p:spPr>
          <a:xfrm>
            <a:off x="2012722" y="3710585"/>
            <a:ext cx="8163384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6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8447" y="2560320"/>
            <a:ext cx="4718307" cy="3310131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7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2658533"/>
            <a:ext cx="4718304" cy="576265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1pPr>
            <a:lvl2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2pPr>
            <a:lvl3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3pPr>
            <a:lvl4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4pPr>
            <a:lvl5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80669" y="2658533"/>
            <a:ext cx="4718308" cy="576265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8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90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1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92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3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9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102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3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04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5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07" name="Titolo Testo"/>
          <p:cNvSpPr txBox="1">
            <a:spLocks noGrp="1"/>
          </p:cNvSpPr>
          <p:nvPr>
            <p:ph type="title"/>
          </p:nvPr>
        </p:nvSpPr>
        <p:spPr>
          <a:xfrm>
            <a:off x="1293811" y="1388534"/>
            <a:ext cx="3718455" cy="1371603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Titolo Testo</a:t>
            </a:r>
          </a:p>
        </p:txBody>
      </p:sp>
      <p:sp>
        <p:nvSpPr>
          <p:cNvPr id="108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5418668" y="982131"/>
            <a:ext cx="5469469" cy="4893737"/>
          </a:xfrm>
          <a:prstGeom prst="rect">
            <a:avLst/>
          </a:prstGeom>
        </p:spPr>
        <p:txBody>
          <a:bodyPr anchor="ctr"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09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1293811" y="3031064"/>
            <a:ext cx="3718455" cy="243840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0" name="Straight Connector 15"/>
          <p:cNvSpPr/>
          <p:nvPr/>
        </p:nvSpPr>
        <p:spPr>
          <a:xfrm>
            <a:off x="1396169" y="2912533"/>
            <a:ext cx="3514500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118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9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20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1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3" name="Titolo Testo"/>
          <p:cNvSpPr txBox="1">
            <a:spLocks noGrp="1"/>
          </p:cNvSpPr>
          <p:nvPr>
            <p:ph type="title"/>
          </p:nvPr>
        </p:nvSpPr>
        <p:spPr>
          <a:xfrm>
            <a:off x="1295399" y="1883829"/>
            <a:ext cx="6241816" cy="1371604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t>Titolo Testo</a:t>
            </a:r>
          </a:p>
        </p:txBody>
      </p:sp>
      <p:sp>
        <p:nvSpPr>
          <p:cNvPr id="124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8094829" y="1041400"/>
            <a:ext cx="3063351" cy="4775200"/>
          </a:xfrm>
          <a:prstGeom prst="rect">
            <a:avLst/>
          </a:prstGeom>
          <a:ln w="57150">
            <a:solidFill>
              <a:srgbClr val="808080"/>
            </a:solidFill>
            <a:miter lim="800000"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399" y="3255431"/>
            <a:ext cx="6241816" cy="1828803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1800"/>
            </a:lvl1pPr>
            <a:lvl2pPr marL="0" indent="0" algn="ctr">
              <a:buClrTx/>
              <a:buSzTx/>
              <a:buFontTx/>
              <a:buNone/>
              <a:defRPr sz="1800"/>
            </a:lvl2pPr>
            <a:lvl3pPr marL="0" indent="0" algn="ctr">
              <a:buClrTx/>
              <a:buSzTx/>
              <a:buFontTx/>
              <a:buNone/>
              <a:defRPr sz="1800"/>
            </a:lvl3pPr>
            <a:lvl4pPr marL="0" indent="0" algn="ctr">
              <a:buClrTx/>
              <a:buSzTx/>
              <a:buFontTx/>
              <a:buNone/>
              <a:defRPr sz="1800"/>
            </a:lvl4pPr>
            <a:lvl5pPr marL="0" indent="0" algn="ctr">
              <a:buClrTx/>
              <a:buSzTx/>
              <a:buFontTx/>
              <a:buNone/>
              <a:defRPr sz="1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2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2" name="Picture 7" descr="Picture 7"/>
            <p:cNvPicPr>
              <a:picLocks noChangeAspect="1"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" name="Rectangle 8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4" name="Picture 9" descr="Picture 9"/>
            <p:cNvPicPr>
              <a:picLocks noChangeAspect="1"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" name="Picture 10" descr="Picture 10"/>
            <p:cNvPicPr>
              <a:picLocks noChangeAspect="1"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" name="Straight Connector 13"/>
          <p:cNvSpPr/>
          <p:nvPr/>
        </p:nvSpPr>
        <p:spPr>
          <a:xfrm>
            <a:off x="1396169" y="2421464"/>
            <a:ext cx="9407299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9" name="Corpo livello uno…"/>
          <p:cNvSpPr txBox="1">
            <a:spLocks noGrp="1"/>
          </p:cNvSpPr>
          <p:nvPr>
            <p:ph type="body" idx="1"/>
          </p:nvPr>
        </p:nvSpPr>
        <p:spPr>
          <a:xfrm>
            <a:off x="6805083" y="2438400"/>
            <a:ext cx="477520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0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0673401" y="5986781"/>
            <a:ext cx="223200" cy="2438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9pPr>
    </p:titleStyle>
    <p:bodyStyle>
      <a:lvl1pPr marL="285750" marR="0" indent="-28575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1pPr>
      <a:lvl2pPr marL="800100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2pPr>
      <a:lvl3pPr marL="1295400" marR="0" indent="-3810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3pPr>
      <a:lvl4pPr marL="1628775" marR="0" indent="-257175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4pPr>
      <a:lvl5pPr marL="2122714" marR="0" indent="-29391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5pPr>
      <a:lvl6pPr marL="2677884" marR="0" indent="-39188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6pPr>
      <a:lvl7pPr marL="3135084" marR="0" indent="-39188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7pPr>
      <a:lvl8pPr marL="3592283" marR="0" indent="-39188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8pPr>
      <a:lvl9pPr marL="4049483" marR="0" indent="-391883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5-cover-SARTOR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42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715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itolo 1"/>
          <p:cNvSpPr txBox="1">
            <a:spLocks noGrp="1"/>
          </p:cNvSpPr>
          <p:nvPr>
            <p:ph type="title"/>
          </p:nvPr>
        </p:nvSpPr>
        <p:spPr>
          <a:xfrm>
            <a:off x="773721" y="982131"/>
            <a:ext cx="10635175" cy="1303871"/>
          </a:xfrm>
          <a:prstGeom prst="rect">
            <a:avLst/>
          </a:prstGeom>
        </p:spPr>
        <p:txBody>
          <a:bodyPr/>
          <a:lstStyle/>
          <a:p>
            <a:pPr defTabSz="352042">
              <a:spcBef>
                <a:spcPts val="500"/>
              </a:spcBef>
              <a:defRPr sz="24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Cucire un abito (parte 3)</a:t>
            </a:r>
            <a:br>
              <a:rPr b="1"/>
            </a:br>
            <a:r>
              <a:rPr sz="2000">
                <a:solidFill>
                  <a:srgbClr val="262626"/>
                </a:solidFill>
              </a:rPr>
              <a:t>Guarda il video altre due volte e riordina i passaggi necessari a cucire un abito usando i numeri da 1 a 10.</a:t>
            </a:r>
            <a:br>
              <a:rPr sz="2000">
                <a:solidFill>
                  <a:srgbClr val="262626"/>
                </a:solidFill>
              </a:rPr>
            </a:br>
            <a:endParaRPr sz="2000">
              <a:solidFill>
                <a:srgbClr val="262626"/>
              </a:solidFill>
            </a:endParaRPr>
          </a:p>
        </p:txBody>
      </p:sp>
      <p:sp>
        <p:nvSpPr>
          <p:cNvPr id="299" name="Segnaposto testo 6"/>
          <p:cNvSpPr txBox="1">
            <a:spLocks noGrp="1"/>
          </p:cNvSpPr>
          <p:nvPr>
            <p:ph type="body" idx="1"/>
          </p:nvPr>
        </p:nvSpPr>
        <p:spPr>
          <a:xfrm>
            <a:off x="773722" y="2489979"/>
            <a:ext cx="10635175" cy="4195304"/>
          </a:xfrm>
          <a:prstGeom prst="rect">
            <a:avLst/>
          </a:prstGeom>
        </p:spPr>
        <p:txBody>
          <a:bodyPr/>
          <a:lstStyle/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Tagliamo la stoffa in più.</a:t>
            </a: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Cuciamo lo sbieco aperto.</a:t>
            </a: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Fissiamo la cerniera con gli spilli e la imbastiamo.</a:t>
            </a: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</a:defRPr>
            </a:pPr>
            <a:r>
              <a:t>___ </a:t>
            </a:r>
            <a:r>
              <a:rPr>
                <a:uFill>
                  <a:solidFill>
                    <a:srgbClr val="000000"/>
                  </a:solidFill>
                </a:uFill>
              </a:rPr>
              <a:t>Pieghiamo sul rovescio il bordo di 2 cm del centro dietro e lo stiriamo.</a:t>
            </a: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Pieghiamo all’interno il nastro in sbieco, lo imbastiamo, lo stiriamo e dopo lo cuciamo.</a:t>
            </a: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Cambiamo il piedino della macchina e la cuciamo.</a:t>
            </a: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Rifiniamo l’orlo con la tagliacuci, lo giriamo all’interno di 1cm, lo imbastiamo, e lo cuciamo.</a:t>
            </a: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Prendiamo la cerniera e segniamo sull’abito dove finisce. </a:t>
            </a: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Il nastro in sbieco è una fascia di tessuto che serve a rifinire il girocollo e i giromanica di un abito. Prendiamo un nastro in sbieco aperto e lo fissiamo provvisoriamente con spilli lungo il girocollo e i giromanica. </a:t>
            </a: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Togliamo tutti i fili di imbastitura, stiriamo l’abito e abbiamo finito. L’abito è pronto!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2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" grpId="1" build="p" bldLvl="5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itolo 1"/>
          <p:cNvSpPr txBox="1">
            <a:spLocks noGrp="1"/>
          </p:cNvSpPr>
          <p:nvPr>
            <p:ph type="title"/>
          </p:nvPr>
        </p:nvSpPr>
        <p:spPr>
          <a:xfrm>
            <a:off x="773721" y="982131"/>
            <a:ext cx="10635175" cy="1303871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00"/>
              </a:spcBef>
              <a:defRPr sz="32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Cucire un abito (parte 3)</a:t>
            </a:r>
            <a:br>
              <a:rPr b="1"/>
            </a:br>
            <a:r>
              <a:rPr sz="2700">
                <a:solidFill>
                  <a:srgbClr val="262626"/>
                </a:solidFill>
              </a:rPr>
              <a:t>Adesso correggiamo</a:t>
            </a:r>
          </a:p>
        </p:txBody>
      </p:sp>
      <p:sp>
        <p:nvSpPr>
          <p:cNvPr id="302" name="Segnaposto testo 6"/>
          <p:cNvSpPr txBox="1">
            <a:spLocks noGrp="1"/>
          </p:cNvSpPr>
          <p:nvPr>
            <p:ph type="body" idx="1"/>
          </p:nvPr>
        </p:nvSpPr>
        <p:spPr>
          <a:xfrm>
            <a:off x="783102" y="2489979"/>
            <a:ext cx="10625795" cy="4120152"/>
          </a:xfrm>
          <a:prstGeom prst="rect">
            <a:avLst/>
          </a:prstGeom>
        </p:spPr>
        <p:txBody>
          <a:bodyPr/>
          <a:lstStyle/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7</a:t>
            </a:r>
            <a:r>
              <a:rPr b="0">
                <a:solidFill>
                  <a:srgbClr val="000000"/>
                </a:solidFill>
              </a:rPr>
              <a:t> Tagliamo la stoffa in più.</a:t>
            </a:r>
            <a:endParaRPr>
              <a:solidFill>
                <a:srgbClr val="000000"/>
              </a:solidFill>
            </a:endParaRP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6</a:t>
            </a:r>
            <a:r>
              <a:rPr b="0">
                <a:solidFill>
                  <a:srgbClr val="000000"/>
                </a:solidFill>
              </a:rPr>
              <a:t> Cuciamo lo sbieco aperto.</a:t>
            </a:r>
            <a:endParaRPr>
              <a:solidFill>
                <a:srgbClr val="000000"/>
              </a:solidFill>
            </a:endParaRP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3</a:t>
            </a:r>
            <a:r>
              <a:rPr b="0">
                <a:solidFill>
                  <a:srgbClr val="000000"/>
                </a:solidFill>
              </a:rPr>
              <a:t> Fissiamo la cerniera con gli spilli e la imbastiamo.</a:t>
            </a:r>
            <a:endParaRPr>
              <a:solidFill>
                <a:srgbClr val="000000"/>
              </a:solidFill>
            </a:endParaRP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FF0000"/>
                  </a:solidFill>
                </a:uFill>
              </a:defRPr>
            </a:pPr>
            <a:r>
              <a:t>1</a:t>
            </a:r>
            <a:r>
              <a:rPr b="0"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Pieghiamo sul rovescio il bordo di 2 cm del centro dietro e lo stiriamo.</a:t>
            </a:r>
            <a:endParaRPr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8</a:t>
            </a:r>
            <a:r>
              <a:rPr b="0">
                <a:solidFill>
                  <a:srgbClr val="000000"/>
                </a:solidFill>
              </a:rPr>
              <a:t> Pieghiamo all’interno il nastro in sbieco, lo imbastiamo, lo stiriamo e dopo lo cuciamo.</a:t>
            </a:r>
            <a:endParaRPr>
              <a:solidFill>
                <a:srgbClr val="000000"/>
              </a:solidFill>
            </a:endParaRP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4</a:t>
            </a:r>
            <a:r>
              <a:rPr b="0">
                <a:solidFill>
                  <a:srgbClr val="000000"/>
                </a:solidFill>
              </a:rPr>
              <a:t> Cambiamo il piedino della macchina e la cuciamo.</a:t>
            </a:r>
            <a:endParaRPr>
              <a:solidFill>
                <a:srgbClr val="000000"/>
              </a:solidFill>
            </a:endParaRP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9</a:t>
            </a:r>
            <a:r>
              <a:rPr b="0">
                <a:solidFill>
                  <a:srgbClr val="000000"/>
                </a:solidFill>
              </a:rPr>
              <a:t> Rifiniamo l’orlo con la tagliacuci, lo giriamo all’interno di 1cm, lo imbastiamo, e lo cuciamo.</a:t>
            </a:r>
            <a:endParaRPr>
              <a:solidFill>
                <a:srgbClr val="000000"/>
              </a:solidFill>
            </a:endParaRP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2</a:t>
            </a:r>
            <a:r>
              <a:rPr b="0">
                <a:solidFill>
                  <a:srgbClr val="000000"/>
                </a:solidFill>
              </a:rPr>
              <a:t> Prendiamo la cerniera e segniamo sull’abito dove finisce. </a:t>
            </a:r>
            <a:endParaRPr>
              <a:solidFill>
                <a:srgbClr val="000000"/>
              </a:solidFill>
            </a:endParaRP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5</a:t>
            </a:r>
            <a:r>
              <a:rPr b="0">
                <a:solidFill>
                  <a:srgbClr val="000000"/>
                </a:solidFill>
              </a:rPr>
              <a:t> Il nastro in sbieco è una fascia di tessuto che serve a rifinire il girocollo e i giromanica di un abito. Prendiamo un nastro in sbieco aperto e lo fissiamo provvisoriamente con spilli lungo il girocollo e i giromanica. </a:t>
            </a:r>
            <a:endParaRPr>
              <a:solidFill>
                <a:srgbClr val="000000"/>
              </a:solidFill>
            </a:endParaRPr>
          </a:p>
          <a:p>
            <a:pPr marL="0" indent="0" algn="just" defTabSz="359663">
              <a:lnSpc>
                <a:spcPct val="115000"/>
              </a:lnSpc>
              <a:spcBef>
                <a:spcPts val="0"/>
              </a:spcBef>
              <a:buSzTx/>
              <a:buNone/>
              <a:defRPr sz="19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10</a:t>
            </a:r>
            <a:r>
              <a:rPr b="0">
                <a:solidFill>
                  <a:srgbClr val="000000"/>
                </a:solidFill>
              </a:rPr>
              <a:t> Togliamo tutti i fili di imbastitura, stiriamo l’abito e abbiamo finito. L’abito è pronto!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3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3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3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3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3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3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1" build="p" bldLvl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675247" y="2556928"/>
            <a:ext cx="10832125" cy="3717265"/>
          </a:xfrm>
          <a:prstGeom prst="rect">
            <a:avLst/>
          </a:prstGeom>
        </p:spPr>
        <p:txBody>
          <a:bodyPr/>
          <a:lstStyle/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3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Che cosa significa </a:t>
            </a:r>
            <a:r>
              <a:rPr b="1">
                <a:solidFill>
                  <a:srgbClr val="942192"/>
                </a:solidFill>
              </a:rPr>
              <a:t>provvisoriamente</a:t>
            </a:r>
            <a:r>
              <a:t>?</a:t>
            </a:r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3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Significa </a:t>
            </a:r>
            <a:r>
              <a:rPr b="1">
                <a:solidFill>
                  <a:srgbClr val="942192"/>
                </a:solidFill>
              </a:rPr>
              <a:t>in modo provvisorio</a:t>
            </a:r>
            <a:r>
              <a:t>.</a:t>
            </a:r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3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Provvisoriamente</a:t>
            </a:r>
            <a:r>
              <a:rPr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è un </a:t>
            </a:r>
            <a:r>
              <a:t>avverbio di modo</a:t>
            </a:r>
            <a:r>
              <a:rPr b="0">
                <a:solidFill>
                  <a:srgbClr val="000000"/>
                </a:solidFill>
              </a:rPr>
              <a:t>, cioè una parola che ci dice </a:t>
            </a:r>
            <a:r>
              <a:t>come</a:t>
            </a:r>
            <a:r>
              <a:rPr>
                <a:solidFill>
                  <a:srgbClr val="00000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facciamo qualcosa.</a:t>
            </a:r>
            <a:endParaRPr>
              <a:solidFill>
                <a:srgbClr val="000000"/>
              </a:solidFill>
            </a:endParaRPr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3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Gli avverbi di modo accompagnano i verbi e si formano a partire dagli </a:t>
            </a:r>
            <a:r>
              <a:rPr b="1">
                <a:solidFill>
                  <a:srgbClr val="942192"/>
                </a:solidFill>
              </a:rPr>
              <a:t>aggettivi femminili</a:t>
            </a:r>
            <a:r>
              <a:t>.</a:t>
            </a:r>
          </a:p>
        </p:txBody>
      </p:sp>
      <p:sp>
        <p:nvSpPr>
          <p:cNvPr id="305" name="«Prendiamo un nastro e lo fissiamo provvisoriamente con spilli»."/>
          <p:cNvSpPr txBox="1"/>
          <p:nvPr/>
        </p:nvSpPr>
        <p:spPr>
          <a:xfrm>
            <a:off x="1884527" y="1089181"/>
            <a:ext cx="8422941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indent="228600" algn="ctr" defTabSz="449580">
              <a:lnSpc>
                <a:spcPct val="107916"/>
              </a:lnSpc>
              <a:spcBef>
                <a:spcPts val="800"/>
              </a:spcBef>
              <a:defRPr sz="25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«Prendiamo un nastro e lo fissiamo </a:t>
            </a:r>
            <a:r>
              <a:rPr b="1">
                <a:solidFill>
                  <a:srgbClr val="942192"/>
                </a:solidFill>
              </a:rPr>
              <a:t>provvisoriamente</a:t>
            </a:r>
            <a:r>
              <a:t> con spilli».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" grpId="1" build="p" bldLvl="5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675247" y="2556928"/>
            <a:ext cx="10832125" cy="3717265"/>
          </a:xfrm>
          <a:prstGeom prst="rect">
            <a:avLst/>
          </a:prstGeom>
        </p:spPr>
        <p:txBody>
          <a:bodyPr/>
          <a:lstStyle/>
          <a:p>
            <a:pPr marL="0" indent="0" defTabSz="449580">
              <a:lnSpc>
                <a:spcPct val="107916"/>
              </a:lnSpc>
              <a:spcBef>
                <a:spcPts val="800"/>
              </a:spcBef>
              <a:buSzTx/>
              <a:buNone/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Vediamo un esempio:</a:t>
            </a:r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Prendiamo un </a:t>
            </a:r>
            <a:r>
              <a:rPr u="sng"/>
              <a:t>aggettivo</a:t>
            </a:r>
            <a:r>
              <a:t> femminile in </a:t>
            </a:r>
            <a:r>
              <a:rPr b="1">
                <a:solidFill>
                  <a:srgbClr val="942192"/>
                </a:solidFill>
              </a:rPr>
              <a:t>-a</a:t>
            </a:r>
            <a:r>
              <a:t>: </a:t>
            </a:r>
            <a:r>
              <a:rPr b="1">
                <a:solidFill>
                  <a:srgbClr val="942192"/>
                </a:solidFill>
              </a:rPr>
              <a:t>chiara</a:t>
            </a:r>
            <a:r>
              <a:t>. </a:t>
            </a:r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Aggiungiamo </a:t>
            </a:r>
            <a:r>
              <a:rPr b="1">
                <a:solidFill>
                  <a:srgbClr val="942192"/>
                </a:solidFill>
              </a:rPr>
              <a:t>-mente</a:t>
            </a:r>
            <a:r>
              <a:t> e così abbiamo &gt; </a:t>
            </a:r>
            <a:r>
              <a:rPr b="1">
                <a:solidFill>
                  <a:srgbClr val="942192"/>
                </a:solidFill>
              </a:rPr>
              <a:t>chiaramente</a:t>
            </a:r>
            <a:endParaRPr b="1"/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Mi piace parlare</a:t>
            </a:r>
            <a:r>
              <a:rPr b="1"/>
              <a:t> </a:t>
            </a:r>
            <a:r>
              <a:rPr b="1">
                <a:solidFill>
                  <a:srgbClr val="942192"/>
                </a:solidFill>
              </a:rPr>
              <a:t>chiaramente</a:t>
            </a:r>
            <a:r>
              <a:t>.</a:t>
            </a:r>
          </a:p>
        </p:txBody>
      </p:sp>
      <p:sp>
        <p:nvSpPr>
          <p:cNvPr id="308" name="«Prendiamo un nastro e lo fissiamo provvisoriamente con spilli»."/>
          <p:cNvSpPr txBox="1"/>
          <p:nvPr/>
        </p:nvSpPr>
        <p:spPr>
          <a:xfrm>
            <a:off x="1884527" y="1089181"/>
            <a:ext cx="8422941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indent="228600" algn="ctr" defTabSz="449580">
              <a:lnSpc>
                <a:spcPct val="107916"/>
              </a:lnSpc>
              <a:spcBef>
                <a:spcPts val="800"/>
              </a:spcBef>
              <a:defRPr sz="25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«Prendiamo un nastro e lo fissiamo </a:t>
            </a:r>
            <a:r>
              <a:rPr b="1">
                <a:solidFill>
                  <a:srgbClr val="942192"/>
                </a:solidFill>
              </a:rPr>
              <a:t>provvisoriamente</a:t>
            </a:r>
            <a:r>
              <a:t> con spilli».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1" build="p" bldLvl="5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675247" y="2556928"/>
            <a:ext cx="10832125" cy="3717265"/>
          </a:xfrm>
          <a:prstGeom prst="rect">
            <a:avLst/>
          </a:prstGeom>
        </p:spPr>
        <p:txBody>
          <a:bodyPr/>
          <a:lstStyle/>
          <a:p>
            <a:pPr marL="0" indent="0" defTabSz="449580">
              <a:lnSpc>
                <a:spcPct val="107916"/>
              </a:lnSpc>
              <a:spcBef>
                <a:spcPts val="800"/>
              </a:spcBef>
              <a:buSzTx/>
              <a:buNone/>
              <a:defRPr sz="25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Vediamo un altro esempio:</a:t>
            </a:r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5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Questa volta prendiamo un aggettivo femminile in </a:t>
            </a:r>
            <a:r>
              <a:rPr b="1">
                <a:solidFill>
                  <a:srgbClr val="942192"/>
                </a:solidFill>
              </a:rPr>
              <a:t>-e</a:t>
            </a:r>
            <a:r>
              <a:t>: </a:t>
            </a:r>
            <a:r>
              <a:rPr b="1">
                <a:solidFill>
                  <a:srgbClr val="942192"/>
                </a:solidFill>
              </a:rPr>
              <a:t>dolce</a:t>
            </a:r>
            <a:endParaRPr b="1"/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5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Aggiungiamo </a:t>
            </a:r>
            <a:r>
              <a:rPr b="1">
                <a:solidFill>
                  <a:srgbClr val="942192"/>
                </a:solidFill>
              </a:rPr>
              <a:t>-mente</a:t>
            </a:r>
            <a:r>
              <a:t> e così abbiamo &gt; </a:t>
            </a:r>
            <a:r>
              <a:rPr b="1">
                <a:solidFill>
                  <a:srgbClr val="942192"/>
                </a:solidFill>
              </a:rPr>
              <a:t>dolcemente</a:t>
            </a:r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5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Yaw canta una canzone </a:t>
            </a:r>
            <a:r>
              <a:rPr b="1">
                <a:solidFill>
                  <a:srgbClr val="942192"/>
                </a:solidFill>
              </a:rPr>
              <a:t>dolcemente</a:t>
            </a:r>
            <a:r>
              <a:t> e così sua figlia si addormenta.</a:t>
            </a:r>
          </a:p>
        </p:txBody>
      </p:sp>
      <p:sp>
        <p:nvSpPr>
          <p:cNvPr id="311" name="«Prendiamo un nastro e lo fissiamo provvisoriamente con spilli»."/>
          <p:cNvSpPr txBox="1"/>
          <p:nvPr/>
        </p:nvSpPr>
        <p:spPr>
          <a:xfrm>
            <a:off x="1884527" y="1089181"/>
            <a:ext cx="8422941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indent="228600" algn="ctr" defTabSz="449580">
              <a:lnSpc>
                <a:spcPct val="107916"/>
              </a:lnSpc>
              <a:spcBef>
                <a:spcPts val="800"/>
              </a:spcBef>
              <a:defRPr sz="25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«Prendiamo un nastro e lo fissiamo </a:t>
            </a:r>
            <a:r>
              <a:rPr b="1">
                <a:solidFill>
                  <a:srgbClr val="942192"/>
                </a:solidFill>
              </a:rPr>
              <a:t>provvisoriamente</a:t>
            </a:r>
            <a:r>
              <a:t> con spilli».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" grpId="1" build="p" bldLvl="5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675247" y="2556928"/>
            <a:ext cx="10832125" cy="3717265"/>
          </a:xfrm>
          <a:prstGeom prst="rect">
            <a:avLst/>
          </a:prstGeom>
        </p:spPr>
        <p:txBody>
          <a:bodyPr/>
          <a:lstStyle/>
          <a:p>
            <a:pPr marL="0" indent="0" defTabSz="449580">
              <a:lnSpc>
                <a:spcPct val="107916"/>
              </a:lnSpc>
              <a:spcBef>
                <a:spcPts val="800"/>
              </a:spcBef>
              <a:buSzTx/>
              <a:buNone/>
              <a:defRPr sz="23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Dobbiamo ricordare solo una regola: </a:t>
            </a:r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3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gli aggettivi che finiscono in </a:t>
            </a:r>
            <a:r>
              <a:rPr b="1">
                <a:solidFill>
                  <a:srgbClr val="942192"/>
                </a:solidFill>
              </a:rPr>
              <a:t>-re</a:t>
            </a:r>
            <a:r>
              <a:t> e in </a:t>
            </a:r>
            <a:r>
              <a:rPr b="1">
                <a:solidFill>
                  <a:srgbClr val="942192"/>
                </a:solidFill>
              </a:rPr>
              <a:t>-le</a:t>
            </a:r>
            <a:r>
              <a:t> perdono la </a:t>
            </a:r>
            <a:r>
              <a:rPr b="1">
                <a:solidFill>
                  <a:srgbClr val="942192"/>
                </a:solidFill>
              </a:rPr>
              <a:t>-e</a:t>
            </a:r>
            <a:r>
              <a:t> finale. </a:t>
            </a:r>
          </a:p>
          <a:p>
            <a:pPr marL="519544" indent="-290945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Char char="-"/>
              <a:defRPr sz="23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Ad esempio: </a:t>
            </a:r>
            <a:r>
              <a:rPr b="1">
                <a:solidFill>
                  <a:srgbClr val="942192"/>
                </a:solidFill>
              </a:rPr>
              <a:t>particolare</a:t>
            </a:r>
            <a:r>
              <a:t> diventa &gt; </a:t>
            </a:r>
            <a:r>
              <a:rPr>
                <a:solidFill>
                  <a:srgbClr val="942192"/>
                </a:solidFill>
              </a:rPr>
              <a:t>particola</a:t>
            </a:r>
            <a:r>
              <a:rPr b="1">
                <a:solidFill>
                  <a:srgbClr val="942192"/>
                </a:solidFill>
              </a:rPr>
              <a:t>Rmente</a:t>
            </a:r>
            <a:r>
              <a:t>; speciale diventa &gt; </a:t>
            </a:r>
            <a:r>
              <a:rPr>
                <a:solidFill>
                  <a:srgbClr val="942192"/>
                </a:solidFill>
              </a:rPr>
              <a:t>specia</a:t>
            </a:r>
            <a:r>
              <a:rPr b="1">
                <a:solidFill>
                  <a:srgbClr val="942192"/>
                </a:solidFill>
              </a:rPr>
              <a:t>Lmente</a:t>
            </a:r>
            <a:r>
              <a:rPr b="1"/>
              <a:t>.</a:t>
            </a:r>
          </a:p>
        </p:txBody>
      </p:sp>
      <p:sp>
        <p:nvSpPr>
          <p:cNvPr id="314" name="«Prendiamo un nastro e lo fissiamo provvisoriamente con spilli»."/>
          <p:cNvSpPr txBox="1"/>
          <p:nvPr/>
        </p:nvSpPr>
        <p:spPr>
          <a:xfrm>
            <a:off x="1884527" y="1089181"/>
            <a:ext cx="8422941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indent="228600" algn="ctr" defTabSz="449580">
              <a:lnSpc>
                <a:spcPct val="107916"/>
              </a:lnSpc>
              <a:spcBef>
                <a:spcPts val="800"/>
              </a:spcBef>
              <a:defRPr sz="25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«Prendiamo un nastro e lo fissiamo </a:t>
            </a:r>
            <a:r>
              <a:rPr b="1">
                <a:solidFill>
                  <a:srgbClr val="942192"/>
                </a:solidFill>
              </a:rPr>
              <a:t>provvisoriamente</a:t>
            </a:r>
            <a:r>
              <a:t> con spilli».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1" build="p" bldLvl="5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itolo 1"/>
          <p:cNvSpPr txBox="1">
            <a:spLocks noGrp="1"/>
          </p:cNvSpPr>
          <p:nvPr>
            <p:ph type="title"/>
          </p:nvPr>
        </p:nvSpPr>
        <p:spPr>
          <a:xfrm>
            <a:off x="675246" y="914399"/>
            <a:ext cx="10930603" cy="1294232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942192"/>
                </a:solidFill>
              </a:defRPr>
            </a:lvl1pPr>
          </a:lstStyle>
          <a:p>
            <a:r>
              <a:t>Trasforma i seguenti aggettivi in avverbi di modo.</a:t>
            </a:r>
          </a:p>
        </p:txBody>
      </p:sp>
      <p:sp>
        <p:nvSpPr>
          <p:cNvPr id="317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675247" y="2442216"/>
            <a:ext cx="10832125" cy="3831976"/>
          </a:xfrm>
          <a:prstGeom prst="rect">
            <a:avLst/>
          </a:prstGeom>
        </p:spPr>
        <p:txBody>
          <a:bodyPr/>
          <a:lstStyle/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Lenta &gt; _________________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Giusta &gt; _________________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Vera &gt; _________________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Fortunata &gt; _________________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Rapida &gt; _________________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dolce &gt; _________________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veloce &gt; _________________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triste &gt; _________________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probabile &gt; _________________ 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speciale &gt; _________________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particolare &gt; _________________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3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3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3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3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3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3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3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" grpId="1" build="p" bldLvl="5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Titolo 1"/>
          <p:cNvSpPr txBox="1">
            <a:spLocks noGrp="1"/>
          </p:cNvSpPr>
          <p:nvPr>
            <p:ph type="title"/>
          </p:nvPr>
        </p:nvSpPr>
        <p:spPr>
          <a:xfrm>
            <a:off x="675246" y="914399"/>
            <a:ext cx="10930603" cy="1294232"/>
          </a:xfrm>
          <a:prstGeom prst="rect">
            <a:avLst/>
          </a:prstGeom>
        </p:spPr>
        <p:txBody>
          <a:bodyPr/>
          <a:lstStyle/>
          <a:p>
            <a:pPr>
              <a:defRPr sz="3600" b="1">
                <a:solidFill>
                  <a:srgbClr val="942192"/>
                </a:solidFill>
              </a:defRPr>
            </a:pPr>
            <a:r>
              <a:t>Trasforma i seguenti aggettivi in avverbi di modo.</a:t>
            </a:r>
          </a:p>
          <a:p>
            <a:pPr>
              <a:defRPr sz="3600">
                <a:solidFill>
                  <a:srgbClr val="942192"/>
                </a:solidFill>
              </a:defRPr>
            </a:pPr>
            <a:r>
              <a:t>Adesso correggiamo</a:t>
            </a:r>
          </a:p>
        </p:txBody>
      </p:sp>
      <p:sp>
        <p:nvSpPr>
          <p:cNvPr id="320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675247" y="2442216"/>
            <a:ext cx="10832125" cy="3831976"/>
          </a:xfrm>
          <a:prstGeom prst="rect">
            <a:avLst/>
          </a:prstGeom>
        </p:spPr>
        <p:txBody>
          <a:bodyPr/>
          <a:lstStyle/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lento &gt; </a:t>
            </a:r>
            <a:r>
              <a:rPr b="1">
                <a:solidFill>
                  <a:srgbClr val="942192"/>
                </a:solidFill>
              </a:rPr>
              <a:t>lentamente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giusto &gt; </a:t>
            </a:r>
            <a:r>
              <a:rPr b="1">
                <a:solidFill>
                  <a:srgbClr val="942192"/>
                </a:solidFill>
              </a:rPr>
              <a:t>giustamente</a:t>
            </a:r>
            <a:r>
              <a:t> 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vero &gt; </a:t>
            </a:r>
            <a:r>
              <a:rPr b="1">
                <a:solidFill>
                  <a:srgbClr val="942192"/>
                </a:solidFill>
              </a:rPr>
              <a:t>veramente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fortunato &gt; </a:t>
            </a:r>
            <a:r>
              <a:rPr b="1">
                <a:solidFill>
                  <a:srgbClr val="942192"/>
                </a:solidFill>
              </a:rPr>
              <a:t>fortunatamente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rapido &gt; </a:t>
            </a:r>
            <a:r>
              <a:rPr b="1">
                <a:solidFill>
                  <a:srgbClr val="942192"/>
                </a:solidFill>
              </a:rPr>
              <a:t>rapidamente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dolce &gt; </a:t>
            </a:r>
            <a:r>
              <a:rPr b="1">
                <a:solidFill>
                  <a:srgbClr val="942192"/>
                </a:solidFill>
              </a:rPr>
              <a:t>dolcemente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veloce &gt; </a:t>
            </a:r>
            <a:r>
              <a:rPr b="1">
                <a:solidFill>
                  <a:srgbClr val="942192"/>
                </a:solidFill>
              </a:rPr>
              <a:t>velocemente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triste &gt; </a:t>
            </a:r>
            <a:r>
              <a:rPr b="1">
                <a:solidFill>
                  <a:srgbClr val="942192"/>
                </a:solidFill>
              </a:rPr>
              <a:t>tristemente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probabile &gt; </a:t>
            </a:r>
            <a:r>
              <a:rPr b="1">
                <a:solidFill>
                  <a:srgbClr val="942192"/>
                </a:solidFill>
              </a:rPr>
              <a:t>probabilmente</a:t>
            </a:r>
            <a:r>
              <a:t> 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speciale &gt; </a:t>
            </a:r>
            <a:r>
              <a:rPr b="1">
                <a:solidFill>
                  <a:srgbClr val="942192"/>
                </a:solidFill>
              </a:rPr>
              <a:t>specialmente</a:t>
            </a:r>
          </a:p>
          <a:p>
            <a:pPr marL="315468" indent="-157734" defTabSz="310208">
              <a:lnSpc>
                <a:spcPct val="107916"/>
              </a:lnSpc>
              <a:spcBef>
                <a:spcPts val="500"/>
              </a:spcBef>
              <a:buClrTx/>
              <a:buSzPct val="100000"/>
              <a:buFontTx/>
              <a:buAutoNum type="arabicPeriod"/>
              <a:tabLst>
                <a:tab pos="101600" algn="l"/>
              </a:tabLst>
              <a:defRPr sz="17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particolare &gt; </a:t>
            </a:r>
            <a:r>
              <a:rPr b="1">
                <a:solidFill>
                  <a:srgbClr val="942192"/>
                </a:solidFill>
              </a:rPr>
              <a:t>particolarmente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3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3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3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3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3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3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3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000"/>
                                        <p:tgtEl>
                                          <p:spTgt spid="3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3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3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" grpId="1" build="p" bldLvl="5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Titolo 1"/>
          <p:cNvSpPr txBox="1">
            <a:spLocks noGrp="1"/>
          </p:cNvSpPr>
          <p:nvPr>
            <p:ph type="title"/>
          </p:nvPr>
        </p:nvSpPr>
        <p:spPr>
          <a:xfrm>
            <a:off x="675246" y="914399"/>
            <a:ext cx="10930603" cy="1294232"/>
          </a:xfrm>
          <a:prstGeom prst="rect">
            <a:avLst/>
          </a:prstGeom>
        </p:spPr>
        <p:txBody>
          <a:bodyPr/>
          <a:lstStyle/>
          <a:p>
            <a:pPr defTabSz="368653">
              <a:lnSpc>
                <a:spcPct val="107916"/>
              </a:lnSpc>
              <a:spcBef>
                <a:spcPts val="600"/>
              </a:spcBef>
              <a:defRPr sz="23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Inserisci i seguenti avverbi di modo nelle frasi giuste.</a:t>
            </a:r>
          </a:p>
          <a:p>
            <a:pPr defTabSz="368653">
              <a:lnSpc>
                <a:spcPct val="107916"/>
              </a:lnSpc>
              <a:spcBef>
                <a:spcPts val="600"/>
              </a:spcBef>
              <a:defRPr sz="2300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tristemente - velocemente - lentamente - specialmente - probabilmente - fortunatamente </a:t>
            </a:r>
          </a:p>
        </p:txBody>
      </p:sp>
      <p:sp>
        <p:nvSpPr>
          <p:cNvPr id="323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675247" y="2556928"/>
            <a:ext cx="10832125" cy="371726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136758" indent="-136758" defTabSz="418109">
              <a:lnSpc>
                <a:spcPct val="107916"/>
              </a:lnSpc>
              <a:spcBef>
                <a:spcPts val="700"/>
              </a:spcBef>
              <a:buClrTx/>
              <a:buSzPct val="100000"/>
              <a:buFontTx/>
              <a:buAutoNum type="arabicPeriod"/>
              <a:tabLst>
                <a:tab pos="139700" algn="l"/>
              </a:tabLst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 Zohra, cammina _________________. Il treno sta partendo!</a:t>
            </a:r>
          </a:p>
          <a:p>
            <a:pPr marL="136758" indent="-136758" defTabSz="418109">
              <a:lnSpc>
                <a:spcPct val="107916"/>
              </a:lnSpc>
              <a:spcBef>
                <a:spcPts val="700"/>
              </a:spcBef>
              <a:buClrTx/>
              <a:buSzPct val="100000"/>
              <a:buFontTx/>
              <a:buAutoNum type="arabicPeriod"/>
              <a:tabLst>
                <a:tab pos="139700" algn="l"/>
              </a:tabLst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 Ho perso 20 euro, ma _________________ li ho trovati un’ora dopo.</a:t>
            </a:r>
          </a:p>
          <a:p>
            <a:pPr marL="136758" indent="-136758" defTabSz="418109">
              <a:lnSpc>
                <a:spcPct val="107916"/>
              </a:lnSpc>
              <a:spcBef>
                <a:spcPts val="700"/>
              </a:spcBef>
              <a:buClrTx/>
              <a:buSzPct val="100000"/>
              <a:buFontTx/>
              <a:buAutoNum type="arabicPeriod"/>
              <a:tabLst>
                <a:tab pos="139700" algn="l"/>
              </a:tabLst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 Il bambino piangeva _________________.</a:t>
            </a:r>
          </a:p>
          <a:p>
            <a:pPr marL="136758" indent="-136758" defTabSz="418109">
              <a:lnSpc>
                <a:spcPct val="107916"/>
              </a:lnSpc>
              <a:spcBef>
                <a:spcPts val="700"/>
              </a:spcBef>
              <a:buClrTx/>
              <a:buSzPct val="100000"/>
              <a:buFontTx/>
              <a:buAutoNum type="arabicPeriod"/>
              <a:tabLst>
                <a:tab pos="139700" algn="l"/>
              </a:tabLst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 Lisa non sa a che ora torna a casa, ma _________________ esce dal lavoro alle 16.00</a:t>
            </a:r>
          </a:p>
          <a:p>
            <a:pPr marL="136758" indent="-136758" defTabSz="418109">
              <a:lnSpc>
                <a:spcPct val="107916"/>
              </a:lnSpc>
              <a:spcBef>
                <a:spcPts val="700"/>
              </a:spcBef>
              <a:buClrTx/>
              <a:buSzPct val="100000"/>
              <a:buFontTx/>
              <a:buAutoNum type="arabicPeriod"/>
              <a:tabLst>
                <a:tab pos="139700" algn="l"/>
              </a:tabLst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 Non mi piace quando piove! Devo stare a casa, non posso fare nulla e il tempo passa sempre _________________</a:t>
            </a:r>
          </a:p>
          <a:p>
            <a:pPr marL="136758" indent="-136758" defTabSz="418109">
              <a:lnSpc>
                <a:spcPct val="107916"/>
              </a:lnSpc>
              <a:spcBef>
                <a:spcPts val="700"/>
              </a:spcBef>
              <a:buClrTx/>
              <a:buSzPct val="100000"/>
              <a:buFontTx/>
              <a:buAutoNum type="arabicPeriod"/>
              <a:tabLst>
                <a:tab pos="139700" algn="l"/>
              </a:tabLst>
              <a:defRPr sz="26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A Francesca piace la frutta, ma ama _________________ le fragole.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" grpId="1" build="p" bldLvl="5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" y="0"/>
            <a:ext cx="121941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934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itolo 3"/>
          <p:cNvSpPr txBox="1">
            <a:spLocks noGrp="1"/>
          </p:cNvSpPr>
          <p:nvPr>
            <p:ph type="title"/>
          </p:nvPr>
        </p:nvSpPr>
        <p:spPr>
          <a:xfrm>
            <a:off x="2692398" y="1871128"/>
            <a:ext cx="6815669" cy="1515537"/>
          </a:xfrm>
          <a:prstGeom prst="rect">
            <a:avLst/>
          </a:prstGeom>
        </p:spPr>
        <p:txBody>
          <a:bodyPr>
            <a:normAutofit/>
          </a:bodyPr>
          <a:lstStyle>
            <a:lvl1pPr defTabSz="425194">
              <a:defRPr sz="5000" b="1">
                <a:solidFill>
                  <a:srgbClr val="942192"/>
                </a:solidFill>
              </a:defRPr>
            </a:lvl1pPr>
          </a:lstStyle>
          <a:p>
            <a:endParaRPr dirty="0"/>
          </a:p>
        </p:txBody>
      </p:sp>
      <p:sp>
        <p:nvSpPr>
          <p:cNvPr id="249" name="Sottotitolo 4"/>
          <p:cNvSpPr txBox="1">
            <a:spLocks noGrp="1"/>
          </p:cNvSpPr>
          <p:nvPr>
            <p:ph type="body" sz="quarter" idx="1"/>
          </p:nvPr>
        </p:nvSpPr>
        <p:spPr>
          <a:xfrm>
            <a:off x="2692398" y="3657596"/>
            <a:ext cx="6815669" cy="1320805"/>
          </a:xfrm>
          <a:prstGeom prst="rect">
            <a:avLst/>
          </a:prstGeom>
        </p:spPr>
        <p:txBody>
          <a:bodyPr/>
          <a:lstStyle>
            <a:lvl1pPr>
              <a:spcBef>
                <a:spcPts val="800"/>
              </a:spcBef>
              <a:defRPr sz="3600" b="1">
                <a:solidFill>
                  <a:srgbClr val="942192"/>
                </a:solidFill>
              </a:defRPr>
            </a:lvl1pPr>
          </a:lstStyle>
          <a:p>
            <a:r>
              <a:t>Lezione 9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Group 13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251" name="Picture 14" descr="Picture 1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2" name="Rectangle 15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53" name="Picture 16" descr="Picture 1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4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6" name="Straight Connector 19"/>
          <p:cNvSpPr/>
          <p:nvPr/>
        </p:nvSpPr>
        <p:spPr>
          <a:xfrm>
            <a:off x="1396169" y="2421464"/>
            <a:ext cx="9407299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261" name="Group 23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257" name="Picture 24" descr="Picture 2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8" name="Rectangle 25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59" name="Picture 26" descr="Picture 2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0" name="Picture 27" descr="Picture 2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62" name="Titolo 1"/>
          <p:cNvSpPr txBox="1">
            <a:spLocks noGrp="1"/>
          </p:cNvSpPr>
          <p:nvPr>
            <p:ph type="title"/>
          </p:nvPr>
        </p:nvSpPr>
        <p:spPr>
          <a:xfrm>
            <a:off x="6094412" y="982131"/>
            <a:ext cx="4802188" cy="1303871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 sz="33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Cucire un abito (parte 3)</a:t>
            </a:r>
          </a:p>
        </p:txBody>
      </p:sp>
      <p:sp>
        <p:nvSpPr>
          <p:cNvPr id="263" name="Rectangle 29"/>
          <p:cNvSpPr/>
          <p:nvPr/>
        </p:nvSpPr>
        <p:spPr>
          <a:xfrm>
            <a:off x="1092640" y="1092197"/>
            <a:ext cx="4517014" cy="4515110"/>
          </a:xfrm>
          <a:prstGeom prst="rect">
            <a:avLst/>
          </a:prstGeom>
          <a:solidFill>
            <a:srgbClr val="FFFFFF"/>
          </a:solidFill>
          <a:ln w="57150">
            <a:solidFill>
              <a:srgbClr val="808080"/>
            </a:solidFill>
            <a:miter/>
          </a:ln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pPr>
            <a:endParaRPr/>
          </a:p>
        </p:txBody>
      </p:sp>
      <p:pic>
        <p:nvPicPr>
          <p:cNvPr id="264" name="Graphic 10" descr="Graphic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1692" y="1410208"/>
            <a:ext cx="3858782" cy="3858780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Straight Connector 31"/>
          <p:cNvSpPr/>
          <p:nvPr/>
        </p:nvSpPr>
        <p:spPr>
          <a:xfrm>
            <a:off x="6094412" y="2400636"/>
            <a:ext cx="4802188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66" name="Segnaposto testo 6"/>
          <p:cNvSpPr txBox="1">
            <a:spLocks noGrp="1"/>
          </p:cNvSpPr>
          <p:nvPr>
            <p:ph type="body" sz="quarter" idx="1"/>
          </p:nvPr>
        </p:nvSpPr>
        <p:spPr>
          <a:xfrm>
            <a:off x="6094412" y="2556930"/>
            <a:ext cx="4802187" cy="3318939"/>
          </a:xfrm>
          <a:prstGeom prst="rect">
            <a:avLst/>
          </a:prstGeom>
        </p:spPr>
        <p:txBody>
          <a:bodyPr anchor="t"/>
          <a:lstStyle>
            <a:lvl1pPr>
              <a:spcBef>
                <a:spcPts val="700"/>
              </a:spcBef>
              <a:buClr>
                <a:schemeClr val="accent1"/>
              </a:buClr>
              <a:buSzPct val="115000"/>
              <a:buFont typeface="Arial"/>
              <a:buChar char="•"/>
              <a:defRPr sz="3200">
                <a:solidFill>
                  <a:srgbClr val="262626"/>
                </a:solidFill>
              </a:defRPr>
            </a:lvl1pPr>
          </a:lstStyle>
          <a:p>
            <a:r>
              <a:t>Guardiamo il video due volte, poi rispondiamo insieme alle domande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" grpId="1" build="p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LEZIONE 9.mp4" descr="LEZIONE 9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32" fill="hold"/>
                                        <p:tgtEl>
                                          <p:spTgt spid="2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1" fill="hold" display="0">
                  <p:stCondLst>
                    <p:cond delay="indefinite"/>
                  </p:stCondLst>
                </p:cTn>
                <p:tgtEl>
                  <p:spTgt spid="268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itolo 1"/>
          <p:cNvSpPr txBox="1">
            <a:spLocks noGrp="1"/>
          </p:cNvSpPr>
          <p:nvPr>
            <p:ph type="title"/>
          </p:nvPr>
        </p:nvSpPr>
        <p:spPr>
          <a:xfrm>
            <a:off x="1295401" y="982131"/>
            <a:ext cx="9601198" cy="1303871"/>
          </a:xfrm>
          <a:prstGeom prst="rect">
            <a:avLst/>
          </a:prstGeom>
        </p:spPr>
        <p:txBody>
          <a:bodyPr/>
          <a:lstStyle/>
          <a:p>
            <a:pPr>
              <a:defRPr sz="3900" b="1">
                <a:solidFill>
                  <a:srgbClr val="942192"/>
                </a:solidFill>
              </a:defRPr>
            </a:pPr>
            <a:r>
              <a:t>In generale, di cosa parla questo video?</a:t>
            </a:r>
            <a:br/>
            <a:endParaRPr/>
          </a:p>
        </p:txBody>
      </p:sp>
      <p:sp>
        <p:nvSpPr>
          <p:cNvPr id="271" name="Segnaposto contenuto 2"/>
          <p:cNvSpPr txBox="1">
            <a:spLocks noGrp="1"/>
          </p:cNvSpPr>
          <p:nvPr>
            <p:ph type="body" sz="half" idx="1"/>
          </p:nvPr>
        </p:nvSpPr>
        <p:spPr>
          <a:xfrm>
            <a:off x="1295400" y="2556930"/>
            <a:ext cx="9601197" cy="3318939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800"/>
              </a:spcBef>
              <a:buSzTx/>
              <a:buNone/>
              <a:defRPr sz="3600"/>
            </a:pPr>
            <a:r>
              <a:t>Questo video parla...</a:t>
            </a:r>
          </a:p>
          <a:p>
            <a:pPr>
              <a:spcBef>
                <a:spcPts val="700"/>
              </a:spcBef>
              <a:defRPr sz="3200"/>
            </a:pPr>
            <a:r>
              <a:t>Degli ultimi passaggi necessari per cucire un abito.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" grpId="1" build="p" bldLvl="5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itolo 3"/>
          <p:cNvSpPr txBox="1">
            <a:spLocks noGrp="1"/>
          </p:cNvSpPr>
          <p:nvPr>
            <p:ph type="title"/>
          </p:nvPr>
        </p:nvSpPr>
        <p:spPr>
          <a:xfrm>
            <a:off x="703384" y="982131"/>
            <a:ext cx="10719583" cy="130387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42192"/>
                </a:solidFill>
              </a:defRPr>
            </a:lvl1pPr>
          </a:lstStyle>
          <a:p>
            <a:r>
              <a:t>Ecco cosa dice la nostra esperta nel video:</a:t>
            </a:r>
          </a:p>
        </p:txBody>
      </p:sp>
      <p:sp>
        <p:nvSpPr>
          <p:cNvPr id="274" name="Segnaposto contenuto 4"/>
          <p:cNvSpPr txBox="1">
            <a:spLocks noGrp="1"/>
          </p:cNvSpPr>
          <p:nvPr>
            <p:ph type="body" idx="1"/>
          </p:nvPr>
        </p:nvSpPr>
        <p:spPr>
          <a:xfrm>
            <a:off x="703384" y="2419643"/>
            <a:ext cx="10719583" cy="393895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algn="just" defTabSz="377647">
              <a:lnSpc>
                <a:spcPct val="115000"/>
              </a:lnSpc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</a:defRPr>
            </a:pPr>
            <a:r>
              <a:t>1) </a:t>
            </a:r>
            <a:r>
              <a:rPr>
                <a:uFill>
                  <a:solidFill>
                    <a:srgbClr val="000000"/>
                  </a:solidFill>
                </a:uFill>
              </a:rPr>
              <a:t>Pieghiamo sul </a:t>
            </a:r>
            <a:r>
              <a:rPr b="1">
                <a:uFill>
                  <a:solidFill>
                    <a:srgbClr val="000000"/>
                  </a:solidFill>
                </a:uFill>
              </a:rPr>
              <a:t>rovescio</a:t>
            </a:r>
            <a:r>
              <a:rPr>
                <a:uFill>
                  <a:solidFill>
                    <a:srgbClr val="000000"/>
                  </a:solidFill>
                </a:uFill>
              </a:rPr>
              <a:t> il bordo di 2 cm del centro dietro e lo stiriamo.</a:t>
            </a:r>
          </a:p>
          <a:p>
            <a:pPr marL="0" indent="0" algn="just" defTabSz="377647">
              <a:lnSpc>
                <a:spcPct val="115000"/>
              </a:lnSpc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endParaRPr>
              <a:uFill>
                <a:solidFill>
                  <a:srgbClr val="000000"/>
                </a:solidFill>
              </a:uFill>
            </a:endParaRPr>
          </a:p>
          <a:p>
            <a:pPr marL="0" indent="0" algn="just" defTabSz="377647">
              <a:lnSpc>
                <a:spcPct val="115000"/>
              </a:lnSpc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2) Prendiamo la </a:t>
            </a:r>
            <a:r>
              <a:rPr b="1"/>
              <a:t>cerniera</a:t>
            </a:r>
            <a:r>
              <a:t> e segniamo sull’abito dove finisce. </a:t>
            </a:r>
          </a:p>
          <a:p>
            <a:pPr marL="0" indent="0" algn="just" defTabSz="377647">
              <a:lnSpc>
                <a:spcPct val="115000"/>
              </a:lnSpc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endParaRPr/>
          </a:p>
          <a:p>
            <a:pPr marL="0" indent="0" algn="just" defTabSz="377647">
              <a:lnSpc>
                <a:spcPct val="115000"/>
              </a:lnSpc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3) Fissiamo la cerniera con gli </a:t>
            </a:r>
            <a:r>
              <a:rPr b="1"/>
              <a:t>spilli</a:t>
            </a:r>
            <a:r>
              <a:t> e la imbastiamo.</a:t>
            </a:r>
          </a:p>
          <a:p>
            <a:pPr marL="0" indent="0" algn="just" defTabSz="377647">
              <a:lnSpc>
                <a:spcPct val="115000"/>
              </a:lnSpc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endParaRPr/>
          </a:p>
          <a:p>
            <a:pPr marL="0" indent="0" algn="just" defTabSz="377647">
              <a:lnSpc>
                <a:spcPct val="115000"/>
              </a:lnSpc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4) Cambiamo il </a:t>
            </a:r>
            <a:r>
              <a:rPr b="1"/>
              <a:t>piedino</a:t>
            </a:r>
            <a:r>
              <a:t> della macchina e la cuciamo.</a:t>
            </a:r>
          </a:p>
          <a:p>
            <a:pPr marL="0" indent="0" algn="just" defTabSz="377647">
              <a:lnSpc>
                <a:spcPct val="115000"/>
              </a:lnSpc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endParaRPr/>
          </a:p>
          <a:p>
            <a:pPr marL="0" indent="0" algn="just" defTabSz="377647">
              <a:lnSpc>
                <a:spcPct val="115000"/>
              </a:lnSpc>
              <a:spcBef>
                <a:spcPts val="0"/>
              </a:spcBef>
              <a:buSzTx/>
              <a:buNone/>
              <a:defRPr sz="2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5) Il </a:t>
            </a:r>
            <a:r>
              <a:rPr b="1"/>
              <a:t>nastro in sbieco</a:t>
            </a:r>
            <a:r>
              <a:t> è una fascia di tessuto che serve a rifinire il </a:t>
            </a:r>
            <a:r>
              <a:rPr b="1"/>
              <a:t>girocollo</a:t>
            </a:r>
            <a:r>
              <a:t> e i </a:t>
            </a:r>
            <a:r>
              <a:rPr b="1"/>
              <a:t>giromanica</a:t>
            </a:r>
            <a:r>
              <a:t> di un abito. Prendiamo un nastro in sbieco aperto e lo fissiamo </a:t>
            </a:r>
            <a:r>
              <a:rPr u="sng"/>
              <a:t>provvisoriamente</a:t>
            </a:r>
            <a:r>
              <a:t> con spilli lungo il girocollo e i giromanica.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" grpId="1" build="p" bldLvl="5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itolo 3"/>
          <p:cNvSpPr txBox="1">
            <a:spLocks noGrp="1"/>
          </p:cNvSpPr>
          <p:nvPr>
            <p:ph type="title"/>
          </p:nvPr>
        </p:nvSpPr>
        <p:spPr>
          <a:xfrm>
            <a:off x="703384" y="982131"/>
            <a:ext cx="10719583" cy="130387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42192"/>
                </a:solidFill>
              </a:defRPr>
            </a:lvl1pPr>
          </a:lstStyle>
          <a:p>
            <a:r>
              <a:t>Ecco cosa dice la nostra esperta nel video:</a:t>
            </a:r>
          </a:p>
        </p:txBody>
      </p:sp>
      <p:sp>
        <p:nvSpPr>
          <p:cNvPr id="277" name="Segnaposto contenuto 4"/>
          <p:cNvSpPr txBox="1">
            <a:spLocks noGrp="1"/>
          </p:cNvSpPr>
          <p:nvPr>
            <p:ph type="body" idx="1"/>
          </p:nvPr>
        </p:nvSpPr>
        <p:spPr>
          <a:xfrm>
            <a:off x="703384" y="2419643"/>
            <a:ext cx="10719583" cy="3938953"/>
          </a:xfrm>
          <a:prstGeom prst="rect">
            <a:avLst/>
          </a:prstGeom>
        </p:spPr>
        <p:txBody>
          <a:bodyPr/>
          <a:lstStyle/>
          <a:p>
            <a:pPr marL="0" indent="0" algn="just" defTabSz="422605">
              <a:lnSpc>
                <a:spcPct val="115000"/>
              </a:lnSpc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6) Cuciamo lo sbieco aperto.</a:t>
            </a:r>
          </a:p>
          <a:p>
            <a:pPr marL="0" indent="0" algn="just" defTabSz="422605">
              <a:lnSpc>
                <a:spcPct val="115000"/>
              </a:lnSpc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endParaRPr/>
          </a:p>
          <a:p>
            <a:pPr marL="0" indent="0" algn="just" defTabSz="422605">
              <a:lnSpc>
                <a:spcPct val="115000"/>
              </a:lnSpc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7) Tagliamo la stoffa in più.</a:t>
            </a:r>
          </a:p>
          <a:p>
            <a:pPr marL="0" indent="0" algn="just" defTabSz="422605">
              <a:lnSpc>
                <a:spcPct val="115000"/>
              </a:lnSpc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endParaRPr/>
          </a:p>
          <a:p>
            <a:pPr marL="0" indent="0" algn="just" defTabSz="422605">
              <a:lnSpc>
                <a:spcPct val="115000"/>
              </a:lnSpc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8) Pieghiamo all’interno il </a:t>
            </a:r>
            <a:r>
              <a:rPr b="1"/>
              <a:t>nastro in sbieco</a:t>
            </a:r>
            <a:r>
              <a:t>, lo imbastiamo, lo stiriamo e dopo lo cuciamo.</a:t>
            </a:r>
          </a:p>
          <a:p>
            <a:pPr marL="0" indent="0" algn="just" defTabSz="422605">
              <a:lnSpc>
                <a:spcPct val="115000"/>
              </a:lnSpc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endParaRPr/>
          </a:p>
          <a:p>
            <a:pPr marL="0" indent="0" algn="just" defTabSz="422605">
              <a:lnSpc>
                <a:spcPct val="115000"/>
              </a:lnSpc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9) Rifiniamo l’</a:t>
            </a:r>
            <a:r>
              <a:rPr b="1"/>
              <a:t>orlo</a:t>
            </a:r>
            <a:r>
              <a:t> con la </a:t>
            </a:r>
            <a:r>
              <a:rPr b="1"/>
              <a:t>tagliacuci</a:t>
            </a:r>
            <a:r>
              <a:t>, lo giriamo all’interno di 1cm, lo imbastiamo, e lo cuciamo.</a:t>
            </a:r>
          </a:p>
          <a:p>
            <a:pPr marL="0" indent="0" algn="just" defTabSz="422605">
              <a:lnSpc>
                <a:spcPct val="115000"/>
              </a:lnSpc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endParaRPr/>
          </a:p>
          <a:p>
            <a:pPr marL="0" indent="0" algn="just" defTabSz="422605">
              <a:lnSpc>
                <a:spcPct val="115000"/>
              </a:lnSpc>
              <a:spcBef>
                <a:spcPts val="0"/>
              </a:spcBef>
              <a:buSzTx/>
              <a:buNone/>
              <a:defRPr sz="22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10) Togliamo tutti i </a:t>
            </a:r>
            <a:r>
              <a:rPr b="1"/>
              <a:t>fili di imbastitura</a:t>
            </a:r>
            <a:r>
              <a:t>, stiriamo l’abito e abbiamo finito. </a:t>
            </a:r>
            <a:r>
              <a:rPr b="1"/>
              <a:t>L’abito è pronto</a:t>
            </a:r>
            <a:r>
              <a:t>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2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" grpId="1" build="p" bldLvl="5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roup 13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279" name="Picture 14" descr="Picture 1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0" name="Rectangle 15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81" name="Picture 16" descr="Picture 1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84" name="Straight Connector 19"/>
          <p:cNvSpPr/>
          <p:nvPr/>
        </p:nvSpPr>
        <p:spPr>
          <a:xfrm>
            <a:off x="1396169" y="2421464"/>
            <a:ext cx="9407299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289" name="Group 23"/>
          <p:cNvGrpSpPr/>
          <p:nvPr/>
        </p:nvGrpSpPr>
        <p:grpSpPr>
          <a:xfrm>
            <a:off x="-15740" y="0"/>
            <a:ext cx="12229968" cy="6856217"/>
            <a:chOff x="-1" y="0"/>
            <a:chExt cx="12229966" cy="6856216"/>
          </a:xfrm>
        </p:grpSpPr>
        <p:pic>
          <p:nvPicPr>
            <p:cNvPr id="285" name="Picture 24" descr="Picture 2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5" y="0"/>
              <a:ext cx="12188831" cy="6856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6" name="Rectangle 25"/>
            <p:cNvSpPr/>
            <p:nvPr/>
          </p:nvSpPr>
          <p:spPr>
            <a:xfrm>
              <a:off x="623748" y="609599"/>
              <a:ext cx="10972805" cy="5638803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87" name="Picture 26" descr="Picture 2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8" name="Picture 27" descr="Picture 2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3" y="3153832"/>
              <a:ext cx="777243" cy="6064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0" name="Titolo 1"/>
          <p:cNvSpPr txBox="1">
            <a:spLocks noGrp="1"/>
          </p:cNvSpPr>
          <p:nvPr>
            <p:ph type="title"/>
          </p:nvPr>
        </p:nvSpPr>
        <p:spPr>
          <a:xfrm>
            <a:off x="6094412" y="982131"/>
            <a:ext cx="4802188" cy="1303871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 sz="33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Cucire un abito (parte 3)</a:t>
            </a:r>
          </a:p>
        </p:txBody>
      </p:sp>
      <p:sp>
        <p:nvSpPr>
          <p:cNvPr id="291" name="Rectangle 29"/>
          <p:cNvSpPr/>
          <p:nvPr/>
        </p:nvSpPr>
        <p:spPr>
          <a:xfrm>
            <a:off x="1092640" y="1092197"/>
            <a:ext cx="4517014" cy="4515110"/>
          </a:xfrm>
          <a:prstGeom prst="rect">
            <a:avLst/>
          </a:prstGeom>
          <a:solidFill>
            <a:srgbClr val="FFFFFF"/>
          </a:solidFill>
          <a:ln w="57150">
            <a:solidFill>
              <a:srgbClr val="808080"/>
            </a:solidFill>
            <a:miter/>
          </a:ln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pPr>
            <a:endParaRPr/>
          </a:p>
        </p:txBody>
      </p:sp>
      <p:pic>
        <p:nvPicPr>
          <p:cNvPr id="292" name="Graphic 10" descr="Graphic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1692" y="1410208"/>
            <a:ext cx="3858782" cy="385878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Straight Connector 31"/>
          <p:cNvSpPr/>
          <p:nvPr/>
        </p:nvSpPr>
        <p:spPr>
          <a:xfrm>
            <a:off x="6094412" y="2400636"/>
            <a:ext cx="4802188" cy="3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94" name="Segnaposto testo 6"/>
          <p:cNvSpPr txBox="1">
            <a:spLocks noGrp="1"/>
          </p:cNvSpPr>
          <p:nvPr>
            <p:ph type="body" sz="quarter" idx="1"/>
          </p:nvPr>
        </p:nvSpPr>
        <p:spPr>
          <a:xfrm>
            <a:off x="6094412" y="2556930"/>
            <a:ext cx="4802187" cy="3318939"/>
          </a:xfrm>
          <a:prstGeom prst="rect">
            <a:avLst/>
          </a:prstGeom>
        </p:spPr>
        <p:txBody>
          <a:bodyPr anchor="t"/>
          <a:lstStyle>
            <a:lvl1pPr>
              <a:spcBef>
                <a:spcPts val="700"/>
              </a:spcBef>
              <a:buClr>
                <a:schemeClr val="accent1"/>
              </a:buClr>
              <a:buSzPct val="115000"/>
              <a:buFont typeface="Arial"/>
              <a:buChar char="•"/>
              <a:defRPr sz="3200">
                <a:solidFill>
                  <a:srgbClr val="262626"/>
                </a:solidFill>
              </a:defRPr>
            </a:lvl1pPr>
          </a:lstStyle>
          <a:p>
            <a:r>
              <a:t>Guardiamo il video altre due volte, poi svolgiamo insieme le attività.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" grpId="1" build="p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LEZIONE 9.mp4" descr="LEZIONE 9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32" fill="hold"/>
                                        <p:tgtEl>
                                          <p:spTgt spid="2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1" fill="hold" display="0">
                  <p:stCondLst>
                    <p:cond delay="indefinite"/>
                  </p:stCondLst>
                </p:cTn>
                <p:tgtEl>
                  <p:spTgt spid="296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rganico">
  <a:themeElements>
    <a:clrScheme name="Organic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0000FF"/>
      </a:hlink>
      <a:folHlink>
        <a:srgbClr val="FF00FF"/>
      </a:folHlink>
    </a:clrScheme>
    <a:fontScheme name="Organico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rganic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rganico">
  <a:themeElements>
    <a:clrScheme name="Organic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0000FF"/>
      </a:hlink>
      <a:folHlink>
        <a:srgbClr val="FF00FF"/>
      </a:folHlink>
    </a:clrScheme>
    <a:fontScheme name="Organico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rganic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960</Words>
  <Application>Microsoft Office PowerPoint</Application>
  <PresentationFormat>Personalizzato</PresentationFormat>
  <Paragraphs>102</Paragraphs>
  <Slides>19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Organico</vt:lpstr>
      <vt:lpstr>Presentazione standard di PowerPoint</vt:lpstr>
      <vt:lpstr>Presentazione standard di PowerPoint</vt:lpstr>
      <vt:lpstr>Video: Cucire un abito (parte 3)</vt:lpstr>
      <vt:lpstr>Presentazione standard di PowerPoint</vt:lpstr>
      <vt:lpstr>In generale, di cosa parla questo video? </vt:lpstr>
      <vt:lpstr>Ecco cosa dice la nostra esperta nel video:</vt:lpstr>
      <vt:lpstr>Ecco cosa dice la nostra esperta nel video:</vt:lpstr>
      <vt:lpstr>Video: Cucire un abito (parte 3)</vt:lpstr>
      <vt:lpstr>Presentazione standard di PowerPoint</vt:lpstr>
      <vt:lpstr>Video: Cucire un abito (parte 3) Guarda il video altre due volte e riordina i passaggi necessari a cucire un abito usando i numeri da 1 a 10. </vt:lpstr>
      <vt:lpstr>Video: Cucire un abito (parte 3) Adesso correggiamo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Trasforma i seguenti aggettivi in avverbi di modo.</vt:lpstr>
      <vt:lpstr>Trasforma i seguenti aggettivi in avverbi di modo. Adesso correggiamo</vt:lpstr>
      <vt:lpstr>Inserisci i seguenti avverbi di modo nelle frasi giuste. tristemente - velocemente - lentamente - specialmente - probabilmente - fortunatamente 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sartoria</dc:title>
  <cp:lastModifiedBy>rospe </cp:lastModifiedBy>
  <cp:revision>3</cp:revision>
  <dcterms:modified xsi:type="dcterms:W3CDTF">2021-09-12T12:14:17Z</dcterms:modified>
</cp:coreProperties>
</file>