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sldIdLst>
    <p:sldId id="340" r:id="rId2"/>
    <p:sldId id="341" r:id="rId3"/>
    <p:sldId id="336" r:id="rId4"/>
    <p:sldId id="266" r:id="rId5"/>
    <p:sldId id="333" r:id="rId6"/>
    <p:sldId id="268" r:id="rId7"/>
    <p:sldId id="270" r:id="rId8"/>
    <p:sldId id="339" r:id="rId9"/>
    <p:sldId id="334" r:id="rId10"/>
    <p:sldId id="338" r:id="rId11"/>
    <p:sldId id="271" r:id="rId12"/>
    <p:sldId id="326" r:id="rId13"/>
    <p:sldId id="328" r:id="rId14"/>
    <p:sldId id="329" r:id="rId15"/>
    <p:sldId id="330" r:id="rId16"/>
    <p:sldId id="313" r:id="rId17"/>
    <p:sldId id="332" r:id="rId18"/>
    <p:sldId id="320" r:id="rId19"/>
    <p:sldId id="331" r:id="rId20"/>
    <p:sldId id="337" r:id="rId21"/>
    <p:sldId id="342"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33637F-F760-46F8-A0AF-D450895F4327}" v="57" dt="2021-02-25T15:07:00.180"/>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70" d="100"/>
          <a:sy n="70" d="100"/>
        </p:scale>
        <p:origin x="-43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useppe Fazio" userId="35226a9d6e94c055" providerId="LiveId" clId="{E333637F-F760-46F8-A0AF-D450895F4327}"/>
    <pc:docChg chg="undo custSel addSld delSld modSld">
      <pc:chgData name="Giuseppe Fazio" userId="35226a9d6e94c055" providerId="LiveId" clId="{E333637F-F760-46F8-A0AF-D450895F4327}" dt="2021-02-25T15:07:00.180" v="94"/>
      <pc:docMkLst>
        <pc:docMk/>
      </pc:docMkLst>
      <pc:sldChg chg="del">
        <pc:chgData name="Giuseppe Fazio" userId="35226a9d6e94c055" providerId="LiveId" clId="{E333637F-F760-46F8-A0AF-D450895F4327}" dt="2021-02-25T14:52:20.597" v="3" actId="2696"/>
        <pc:sldMkLst>
          <pc:docMk/>
          <pc:sldMk cId="2810824316" sldId="272"/>
        </pc:sldMkLst>
      </pc:sldChg>
      <pc:sldChg chg="del">
        <pc:chgData name="Giuseppe Fazio" userId="35226a9d6e94c055" providerId="LiveId" clId="{E333637F-F760-46F8-A0AF-D450895F4327}" dt="2021-02-25T14:52:26.284" v="5" actId="2696"/>
        <pc:sldMkLst>
          <pc:docMk/>
          <pc:sldMk cId="1439094693" sldId="274"/>
        </pc:sldMkLst>
      </pc:sldChg>
      <pc:sldChg chg="del">
        <pc:chgData name="Giuseppe Fazio" userId="35226a9d6e94c055" providerId="LiveId" clId="{E333637F-F760-46F8-A0AF-D450895F4327}" dt="2021-02-25T14:52:31.737" v="7" actId="2696"/>
        <pc:sldMkLst>
          <pc:docMk/>
          <pc:sldMk cId="2930419232" sldId="281"/>
        </pc:sldMkLst>
      </pc:sldChg>
      <pc:sldChg chg="del">
        <pc:chgData name="Giuseppe Fazio" userId="35226a9d6e94c055" providerId="LiveId" clId="{E333637F-F760-46F8-A0AF-D450895F4327}" dt="2021-02-25T14:52:12.660" v="1" actId="2696"/>
        <pc:sldMkLst>
          <pc:docMk/>
          <pc:sldMk cId="3435214507" sldId="284"/>
        </pc:sldMkLst>
      </pc:sldChg>
      <pc:sldChg chg="add">
        <pc:chgData name="Giuseppe Fazio" userId="35226a9d6e94c055" providerId="LiveId" clId="{E333637F-F760-46F8-A0AF-D450895F4327}" dt="2021-02-25T15:06:19.769" v="93"/>
        <pc:sldMkLst>
          <pc:docMk/>
          <pc:sldMk cId="3765702483" sldId="313"/>
        </pc:sldMkLst>
      </pc:sldChg>
      <pc:sldChg chg="del">
        <pc:chgData name="Giuseppe Fazio" userId="35226a9d6e94c055" providerId="LiveId" clId="{E333637F-F760-46F8-A0AF-D450895F4327}" dt="2021-02-25T14:52:15.894" v="2" actId="2696"/>
        <pc:sldMkLst>
          <pc:docMk/>
          <pc:sldMk cId="702639625" sldId="315"/>
        </pc:sldMkLst>
      </pc:sldChg>
      <pc:sldChg chg="del">
        <pc:chgData name="Giuseppe Fazio" userId="35226a9d6e94c055" providerId="LiveId" clId="{E333637F-F760-46F8-A0AF-D450895F4327}" dt="2021-02-25T14:52:23.628" v="4" actId="2696"/>
        <pc:sldMkLst>
          <pc:docMk/>
          <pc:sldMk cId="1698145539" sldId="316"/>
        </pc:sldMkLst>
      </pc:sldChg>
      <pc:sldChg chg="del">
        <pc:chgData name="Giuseppe Fazio" userId="35226a9d6e94c055" providerId="LiveId" clId="{E333637F-F760-46F8-A0AF-D450895F4327}" dt="2021-02-25T14:52:29.065" v="6" actId="2696"/>
        <pc:sldMkLst>
          <pc:docMk/>
          <pc:sldMk cId="326699849" sldId="317"/>
        </pc:sldMkLst>
      </pc:sldChg>
      <pc:sldChg chg="del">
        <pc:chgData name="Giuseppe Fazio" userId="35226a9d6e94c055" providerId="LiveId" clId="{E333637F-F760-46F8-A0AF-D450895F4327}" dt="2021-02-25T14:52:34.783" v="8" actId="2696"/>
        <pc:sldMkLst>
          <pc:docMk/>
          <pc:sldMk cId="665487998" sldId="318"/>
        </pc:sldMkLst>
      </pc:sldChg>
      <pc:sldChg chg="del">
        <pc:chgData name="Giuseppe Fazio" userId="35226a9d6e94c055" providerId="LiveId" clId="{E333637F-F760-46F8-A0AF-D450895F4327}" dt="2021-02-25T14:52:39.502" v="9" actId="2696"/>
        <pc:sldMkLst>
          <pc:docMk/>
          <pc:sldMk cId="649294553" sldId="319"/>
        </pc:sldMkLst>
      </pc:sldChg>
      <pc:sldChg chg="modSp add del mod modAnim">
        <pc:chgData name="Giuseppe Fazio" userId="35226a9d6e94c055" providerId="LiveId" clId="{E333637F-F760-46F8-A0AF-D450895F4327}" dt="2021-02-25T15:02:16.487" v="92" actId="207"/>
        <pc:sldMkLst>
          <pc:docMk/>
          <pc:sldMk cId="204229390" sldId="320"/>
        </pc:sldMkLst>
        <pc:spChg chg="mod">
          <ac:chgData name="Giuseppe Fazio" userId="35226a9d6e94c055" providerId="LiveId" clId="{E333637F-F760-46F8-A0AF-D450895F4327}" dt="2021-02-25T14:59:18.281" v="35" actId="404"/>
          <ac:spMkLst>
            <pc:docMk/>
            <pc:sldMk cId="204229390" sldId="320"/>
            <ac:spMk id="2" creationId="{0D940341-54D4-4AD1-92CC-1D22F86A0984}"/>
          </ac:spMkLst>
        </pc:spChg>
        <pc:spChg chg="mod">
          <ac:chgData name="Giuseppe Fazio" userId="35226a9d6e94c055" providerId="LiveId" clId="{E333637F-F760-46F8-A0AF-D450895F4327}" dt="2021-02-25T15:02:16.487" v="92" actId="207"/>
          <ac:spMkLst>
            <pc:docMk/>
            <pc:sldMk cId="204229390" sldId="320"/>
            <ac:spMk id="3" creationId="{DDB2EC83-D2FC-4E44-88D3-7485B9151DA6}"/>
          </ac:spMkLst>
        </pc:spChg>
      </pc:sldChg>
      <pc:sldChg chg="modSp add mod modAnim">
        <pc:chgData name="Giuseppe Fazio" userId="35226a9d6e94c055" providerId="LiveId" clId="{E333637F-F760-46F8-A0AF-D450895F4327}" dt="2021-02-25T15:01:01.195" v="90" actId="11"/>
        <pc:sldMkLst>
          <pc:docMk/>
          <pc:sldMk cId="390355823" sldId="331"/>
        </pc:sldMkLst>
        <pc:spChg chg="mod">
          <ac:chgData name="Giuseppe Fazio" userId="35226a9d6e94c055" providerId="LiveId" clId="{E333637F-F760-46F8-A0AF-D450895F4327}" dt="2021-02-25T14:59:02.048" v="31" actId="404"/>
          <ac:spMkLst>
            <pc:docMk/>
            <pc:sldMk cId="390355823" sldId="331"/>
            <ac:spMk id="2" creationId="{0D940341-54D4-4AD1-92CC-1D22F86A0984}"/>
          </ac:spMkLst>
        </pc:spChg>
        <pc:spChg chg="mod">
          <ac:chgData name="Giuseppe Fazio" userId="35226a9d6e94c055" providerId="LiveId" clId="{E333637F-F760-46F8-A0AF-D450895F4327}" dt="2021-02-25T15:01:01.195" v="90" actId="11"/>
          <ac:spMkLst>
            <pc:docMk/>
            <pc:sldMk cId="390355823" sldId="331"/>
            <ac:spMk id="3" creationId="{DDB2EC83-D2FC-4E44-88D3-7485B9151DA6}"/>
          </ac:spMkLst>
        </pc:spChg>
      </pc:sldChg>
      <pc:sldChg chg="del">
        <pc:chgData name="Giuseppe Fazio" userId="35226a9d6e94c055" providerId="LiveId" clId="{E333637F-F760-46F8-A0AF-D450895F4327}" dt="2021-02-25T14:52:06.379" v="0" actId="2696"/>
        <pc:sldMkLst>
          <pc:docMk/>
          <pc:sldMk cId="914766202" sldId="331"/>
        </pc:sldMkLst>
      </pc:sldChg>
      <pc:sldChg chg="add">
        <pc:chgData name="Giuseppe Fazio" userId="35226a9d6e94c055" providerId="LiveId" clId="{E333637F-F760-46F8-A0AF-D450895F4327}" dt="2021-02-25T15:07:00.180" v="94"/>
        <pc:sldMkLst>
          <pc:docMk/>
          <pc:sldMk cId="1935193344" sldId="332"/>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a:xfrm>
            <a:off x="1371600" y="4323845"/>
            <a:ext cx="6400800" cy="365125"/>
          </a:xfrm>
        </p:spPr>
        <p:txBody>
          <a:bodyPr/>
          <a:lstStyle/>
          <a:p>
            <a:endParaRPr lang="it-IT"/>
          </a:p>
        </p:txBody>
      </p:sp>
      <p:sp>
        <p:nvSpPr>
          <p:cNvPr id="6" name="Slide Number Placeholder 5"/>
          <p:cNvSpPr>
            <a:spLocks noGrp="1"/>
          </p:cNvSpPr>
          <p:nvPr>
            <p:ph type="sldNum" sz="quarter" idx="12"/>
          </p:nvPr>
        </p:nvSpPr>
        <p:spPr>
          <a:xfrm>
            <a:off x="8077200" y="1430866"/>
            <a:ext cx="2743200"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1474434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73225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a:xfrm>
            <a:off x="685800" y="379941"/>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947550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pic>
        <p:nvPicPr>
          <p:cNvPr id="11" name="Picture 10"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a:xfrm>
            <a:off x="685800" y="379941"/>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2675231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a:xfrm>
            <a:off x="685800" y="378883"/>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654639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D25F68BA-7956-4DF7-9400-E0EB463B53A8}" type="datetimeFigureOut">
              <a:rPr lang="it-IT" smtClean="0"/>
              <a:t>12/09/2021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19841664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3" name="Date Placeholder 2"/>
          <p:cNvSpPr>
            <a:spLocks noGrp="1"/>
          </p:cNvSpPr>
          <p:nvPr>
            <p:ph type="dt" sz="half" idx="10"/>
          </p:nvPr>
        </p:nvSpPr>
        <p:spPr/>
        <p:txBody>
          <a:bodyPr/>
          <a:lstStyle/>
          <a:p>
            <a:fld id="{D25F68BA-7956-4DF7-9400-E0EB463B53A8}" type="datetimeFigureOut">
              <a:rPr lang="it-IT" smtClean="0"/>
              <a:t>12/09/2021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0989046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11730798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pic>
        <p:nvPicPr>
          <p:cNvPr id="9" name="Picture 8"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a:xfrm>
            <a:off x="685800" y="381000"/>
            <a:ext cx="6991492" cy="365125"/>
          </a:xfrm>
        </p:spPr>
        <p:txBody>
          <a:bodyPr/>
          <a:lstStyle/>
          <a:p>
            <a:endParaRPr lang="it-IT"/>
          </a:p>
        </p:txBody>
      </p:sp>
      <p:sp>
        <p:nvSpPr>
          <p:cNvPr id="6" name="Slide Number Placeholder 5"/>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3123124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666833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3251094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8" name="Picture 7" descr="C2-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D25F68BA-7956-4DF7-9400-E0EB463B53A8}" type="datetimeFigureOut">
              <a:rPr lang="it-IT" smtClean="0"/>
              <a:t>12/09/2021</a:t>
            </a:fld>
            <a:endParaRPr lang="it-IT"/>
          </a:p>
        </p:txBody>
      </p:sp>
      <p:sp>
        <p:nvSpPr>
          <p:cNvPr id="5" name="Footer Placeholder 4"/>
          <p:cNvSpPr>
            <a:spLocks noGrp="1"/>
          </p:cNvSpPr>
          <p:nvPr>
            <p:ph type="ftr" sz="quarter" idx="11"/>
          </p:nvPr>
        </p:nvSpPr>
        <p:spPr>
          <a:xfrm>
            <a:off x="685800" y="381001"/>
            <a:ext cx="6991492" cy="364065"/>
          </a:xfrm>
        </p:spPr>
        <p:txBody>
          <a:bodyPr/>
          <a:lstStyle/>
          <a:p>
            <a:endParaRPr lang="it-IT"/>
          </a:p>
        </p:txBody>
      </p:sp>
      <p:sp>
        <p:nvSpPr>
          <p:cNvPr id="6" name="Slide Number Placeholder 5"/>
          <p:cNvSpPr>
            <a:spLocks noGrp="1"/>
          </p:cNvSpPr>
          <p:nvPr>
            <p:ph type="sldNum" sz="quarter" idx="12"/>
          </p:nvPr>
        </p:nvSpPr>
        <p:spPr>
          <a:xfrm>
            <a:off x="10862452" y="381000"/>
            <a:ext cx="643748" cy="365125"/>
          </a:xfrm>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357603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932673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85800" y="3132666"/>
            <a:ext cx="5311775" cy="308601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3132666"/>
            <a:ext cx="5334000" cy="3086019"/>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D25F68BA-7956-4DF7-9400-E0EB463B53A8}" type="datetimeFigureOut">
              <a:rPr lang="it-IT" smtClean="0"/>
              <a:t>12/09/2021</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974310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D25F68BA-7956-4DF7-9400-E0EB463B53A8}" type="datetimeFigureOut">
              <a:rPr lang="it-IT" smtClean="0"/>
              <a:t>12/09/2021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881883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5F68BA-7956-4DF7-9400-E0EB463B53A8}" type="datetimeFigureOut">
              <a:rPr lang="it-IT" smtClean="0"/>
              <a:t>12/09/2021</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630078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981790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D25F68BA-7956-4DF7-9400-E0EB463B53A8}" type="datetimeFigureOut">
              <a:rPr lang="it-IT" smtClean="0"/>
              <a:t>12/09/2021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A37DD44C-62CF-468C-9D07-AC101FD87A22}" type="slidenum">
              <a:rPr lang="it-IT" smtClean="0"/>
              <a:t>‹N›</a:t>
            </a:fld>
            <a:endParaRPr lang="it-IT"/>
          </a:p>
        </p:txBody>
      </p:sp>
    </p:spTree>
    <p:extLst>
      <p:ext uri="{BB962C8B-B14F-4D97-AF65-F5344CB8AC3E}">
        <p14:creationId xmlns:p14="http://schemas.microsoft.com/office/powerpoint/2010/main" val="2407057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2-HD-TOP.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25F68BA-7956-4DF7-9400-E0EB463B53A8}" type="datetimeFigureOut">
              <a:rPr lang="it-IT" smtClean="0"/>
              <a:t>12/09/2021</a:t>
            </a:fld>
            <a:endParaRPr lang="it-IT"/>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A37DD44C-62CF-468C-9D07-AC101FD87A22}" type="slidenum">
              <a:rPr lang="it-IT" smtClean="0"/>
              <a:t>‹N›</a:t>
            </a:fld>
            <a:endParaRPr lang="it-IT"/>
          </a:p>
        </p:txBody>
      </p:sp>
    </p:spTree>
    <p:extLst>
      <p:ext uri="{BB962C8B-B14F-4D97-AF65-F5344CB8AC3E}">
        <p14:creationId xmlns:p14="http://schemas.microsoft.com/office/powerpoint/2010/main" val="272563999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ospeLP\Documents\0-rospe_archivio\01_rospe_LAVORI\2019 - ItaStra - FAMI\ARCHIVIO MEGA\MATERIALI DIDATTICI\03 - COVER raccolta per testi\ORIZZONTALI\A03-cover-GestTURISM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19425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959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Video-5">
            <a:hlinkClick r:id="" action="ppaction://media"/>
            <a:extLst>
              <a:ext uri="{FF2B5EF4-FFF2-40B4-BE49-F238E27FC236}">
                <a16:creationId xmlns="" xmlns:a16="http://schemas.microsoft.com/office/drawing/2014/main" id="{1EB25115-536F-4432-B1AF-0ED6ECFB225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218239"/>
          </a:xfrm>
        </p:spPr>
      </p:pic>
    </p:spTree>
    <p:extLst>
      <p:ext uri="{BB962C8B-B14F-4D97-AF65-F5344CB8AC3E}">
        <p14:creationId xmlns:p14="http://schemas.microsoft.com/office/powerpoint/2010/main" val="3715288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7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130986D5-109C-4733-B49B-E8DFE195FD29}"/>
              </a:ext>
            </a:extLst>
          </p:cNvPr>
          <p:cNvSpPr>
            <a:spLocks noGrp="1"/>
          </p:cNvSpPr>
          <p:nvPr>
            <p:ph type="title"/>
          </p:nvPr>
        </p:nvSpPr>
        <p:spPr>
          <a:xfrm>
            <a:off x="1421421" y="1629832"/>
            <a:ext cx="10635175" cy="1303867"/>
          </a:xfrm>
        </p:spPr>
        <p:txBody>
          <a:bodyPr vert="horz" lIns="91440" tIns="45720" rIns="91440" bIns="45720" rtlCol="0" anchor="ctr">
            <a:normAutofit fontScale="90000"/>
          </a:bodyPr>
          <a:lstStyle/>
          <a:p>
            <a:pPr lvl="0" algn="ctr">
              <a:spcBef>
                <a:spcPct val="20000"/>
              </a:spcBef>
              <a:spcAft>
                <a:spcPts val="600"/>
              </a:spcAft>
              <a:buClr>
                <a:srgbClr val="83992A"/>
              </a:buClr>
              <a:buSzPct val="115000"/>
            </a:pPr>
            <a:r>
              <a:rPr lang="it-IT" dirty="0">
                <a:solidFill>
                  <a:srgbClr val="262626"/>
                </a:solidFill>
              </a:rPr>
              <a:t>Video: </a:t>
            </a:r>
            <a:r>
              <a:rPr lang="it-IT" b="1" dirty="0">
                <a:solidFill>
                  <a:srgbClr val="262626"/>
                </a:solidFill>
              </a:rPr>
              <a:t>Gli attori coinvolti nel sistema turistico</a:t>
            </a:r>
            <a:br>
              <a:rPr lang="it-IT" b="1" dirty="0">
                <a:solidFill>
                  <a:srgbClr val="262626"/>
                </a:solidFill>
              </a:rPr>
            </a:br>
            <a:r>
              <a:rPr lang="it-IT" sz="3100" dirty="0">
                <a:ln>
                  <a:noFill/>
                </a:ln>
                <a:solidFill>
                  <a:srgbClr val="262626"/>
                </a:solidFill>
                <a:ea typeface="+mn-ea"/>
                <a:cs typeface="+mn-cs"/>
              </a:rPr>
              <a:t>rispondi </a:t>
            </a:r>
            <a:r>
              <a:rPr lang="it-IT" sz="3100" b="1" dirty="0">
                <a:ln>
                  <a:noFill/>
                </a:ln>
                <a:solidFill>
                  <a:srgbClr val="262626"/>
                </a:solidFill>
                <a:ea typeface="+mn-ea"/>
                <a:cs typeface="+mn-cs"/>
              </a:rPr>
              <a:t>da solo </a:t>
            </a:r>
            <a:r>
              <a:rPr lang="it-IT" sz="3100" dirty="0">
                <a:ln>
                  <a:noFill/>
                </a:ln>
                <a:solidFill>
                  <a:srgbClr val="262626"/>
                </a:solidFill>
                <a:ea typeface="+mn-ea"/>
                <a:cs typeface="+mn-cs"/>
              </a:rPr>
              <a:t>a queste domande, poi vediamo insieme le risposte</a:t>
            </a:r>
            <a:br>
              <a:rPr lang="it-IT" sz="3100" dirty="0">
                <a:ln>
                  <a:noFill/>
                </a:ln>
                <a:solidFill>
                  <a:srgbClr val="262626"/>
                </a:solidFill>
                <a:ea typeface="+mn-ea"/>
                <a:cs typeface="+mn-cs"/>
              </a:rPr>
            </a:br>
            <a:endParaRPr lang="it-IT" sz="3700" b="1" dirty="0">
              <a:solidFill>
                <a:srgbClr val="262626"/>
              </a:solidFill>
            </a:endParaRPr>
          </a:p>
        </p:txBody>
      </p:sp>
      <p:sp>
        <p:nvSpPr>
          <p:cNvPr id="7" name="Segnaposto testo 6">
            <a:extLst>
              <a:ext uri="{FF2B5EF4-FFF2-40B4-BE49-F238E27FC236}">
                <a16:creationId xmlns="" xmlns:a16="http://schemas.microsoft.com/office/drawing/2014/main" id="{04131A73-D7E1-4C74-8A91-288CAADAD5EF}"/>
              </a:ext>
            </a:extLst>
          </p:cNvPr>
          <p:cNvSpPr>
            <a:spLocks noGrp="1"/>
          </p:cNvSpPr>
          <p:nvPr>
            <p:ph idx="1"/>
          </p:nvPr>
        </p:nvSpPr>
        <p:spPr>
          <a:xfrm>
            <a:off x="778412" y="3429000"/>
            <a:ext cx="10635175" cy="3727938"/>
          </a:xfrm>
        </p:spPr>
        <p:txBody>
          <a:bodyPr vert="horz" lIns="91440" tIns="45720" rIns="91440" bIns="45720" rtlCol="0" anchor="t">
            <a:normAutofit/>
          </a:bodyPr>
          <a:lstStyle/>
          <a:p>
            <a:pPr algn="just">
              <a:buFont typeface="Arial" panose="020B0604020202020204" pitchFamily="34" charset="0"/>
              <a:buChar char="•"/>
            </a:pPr>
            <a:r>
              <a:rPr lang="it-IT" sz="3200" b="1" dirty="0">
                <a:solidFill>
                  <a:schemeClr val="accent4">
                    <a:lumMod val="75000"/>
                  </a:schemeClr>
                </a:solidFill>
              </a:rPr>
              <a:t>Chi controlla il sistema turistico?</a:t>
            </a:r>
          </a:p>
          <a:p>
            <a:pPr algn="just">
              <a:buFont typeface="Arial" panose="020B0604020202020204" pitchFamily="34" charset="0"/>
              <a:buChar char="•"/>
            </a:pPr>
            <a:r>
              <a:rPr lang="it-IT" sz="3200" b="1" dirty="0">
                <a:solidFill>
                  <a:schemeClr val="accent4">
                    <a:lumMod val="75000"/>
                  </a:schemeClr>
                </a:solidFill>
              </a:rPr>
              <a:t>Chi sono i produttori di informazioni turistiche?</a:t>
            </a:r>
          </a:p>
          <a:p>
            <a:pPr algn="just">
              <a:buFont typeface="Arial" panose="020B0604020202020204" pitchFamily="34" charset="0"/>
              <a:buChar char="•"/>
            </a:pPr>
            <a:r>
              <a:rPr lang="it-IT" sz="3200" b="1" dirty="0">
                <a:solidFill>
                  <a:schemeClr val="accent4">
                    <a:lumMod val="75000"/>
                  </a:schemeClr>
                </a:solidFill>
              </a:rPr>
              <a:t>Chi sono le altre persone coinvolte nel sistema turistico?</a:t>
            </a:r>
          </a:p>
          <a:p>
            <a:pPr algn="just">
              <a:buFont typeface="Arial" panose="020B0604020202020204" pitchFamily="34" charset="0"/>
              <a:buChar char="•"/>
            </a:pPr>
            <a:r>
              <a:rPr lang="it-IT" sz="3200" b="1" dirty="0">
                <a:solidFill>
                  <a:schemeClr val="accent4">
                    <a:lumMod val="75000"/>
                  </a:schemeClr>
                </a:solidFill>
              </a:rPr>
              <a:t>Perché l’economia turistica è importante?</a:t>
            </a:r>
          </a:p>
        </p:txBody>
      </p:sp>
    </p:spTree>
    <p:extLst>
      <p:ext uri="{BB962C8B-B14F-4D97-AF65-F5344CB8AC3E}">
        <p14:creationId xmlns:p14="http://schemas.microsoft.com/office/powerpoint/2010/main" val="233232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ircle(in)">
                                      <p:cBhvr>
                                        <p:cTn id="12" dur="2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circle(in)">
                                      <p:cBhvr>
                                        <p:cTn id="17" dur="2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ircle(in)">
                                      <p:cBhvr>
                                        <p:cTn id="22" dur="2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F5D589FB-A884-4AAA-B3DD-6992E4ED01CB}"/>
              </a:ext>
            </a:extLst>
          </p:cNvPr>
          <p:cNvSpPr>
            <a:spLocks noGrp="1"/>
          </p:cNvSpPr>
          <p:nvPr>
            <p:ph type="title"/>
          </p:nvPr>
        </p:nvSpPr>
        <p:spPr/>
        <p:txBody>
          <a:bodyPr>
            <a:normAutofit/>
          </a:bodyPr>
          <a:lstStyle/>
          <a:p>
            <a:r>
              <a:rPr lang="it-IT" dirty="0"/>
              <a:t>Rispondiamo ora insieme a queste domande...</a:t>
            </a:r>
          </a:p>
        </p:txBody>
      </p:sp>
      <p:sp>
        <p:nvSpPr>
          <p:cNvPr id="3" name="Segnaposto contenuto 2">
            <a:extLst>
              <a:ext uri="{FF2B5EF4-FFF2-40B4-BE49-F238E27FC236}">
                <a16:creationId xmlns="" xmlns:a16="http://schemas.microsoft.com/office/drawing/2014/main" id="{AE629F0F-375B-4897-88D0-119D544A134B}"/>
              </a:ext>
            </a:extLst>
          </p:cNvPr>
          <p:cNvSpPr>
            <a:spLocks noGrp="1"/>
          </p:cNvSpPr>
          <p:nvPr>
            <p:ph idx="1"/>
          </p:nvPr>
        </p:nvSpPr>
        <p:spPr>
          <a:xfrm>
            <a:off x="844062" y="2532185"/>
            <a:ext cx="10550769" cy="3742005"/>
          </a:xfrm>
        </p:spPr>
        <p:txBody>
          <a:bodyPr>
            <a:normAutofit/>
          </a:bodyPr>
          <a:lstStyle/>
          <a:p>
            <a:pPr algn="just"/>
            <a:r>
              <a:rPr lang="it-IT" sz="2400" b="1" dirty="0">
                <a:solidFill>
                  <a:schemeClr val="accent4">
                    <a:lumMod val="75000"/>
                  </a:schemeClr>
                </a:solidFill>
              </a:rPr>
              <a:t>Chi si occupa di controllo del sistema turistico?</a:t>
            </a:r>
          </a:p>
          <a:p>
            <a:r>
              <a:rPr lang="it-IT" dirty="0">
                <a:solidFill>
                  <a:srgbClr val="7030A0"/>
                </a:solidFill>
              </a:rPr>
              <a:t>Ci sono delle agenzie con il compito di controllare che le attività turistiche siano svolte in regole ed in tutta sicurezza sia dei lavoratori del turismo sia dei visitatori. Il controllo viene effettuato da organismi, da agenzie, da uffici pubblici, che si occupano di verificare che tutto vada bene.</a:t>
            </a:r>
          </a:p>
          <a:p>
            <a:r>
              <a:rPr lang="it-IT" sz="2400" b="1" dirty="0">
                <a:solidFill>
                  <a:schemeClr val="accent4">
                    <a:lumMod val="75000"/>
                  </a:schemeClr>
                </a:solidFill>
              </a:rPr>
              <a:t>Chi sono i produttori di informazioni turistiche</a:t>
            </a:r>
            <a:r>
              <a:rPr lang="it-IT" dirty="0">
                <a:solidFill>
                  <a:schemeClr val="accent4">
                    <a:lumMod val="75000"/>
                  </a:schemeClr>
                </a:solidFill>
              </a:rPr>
              <a:t>?</a:t>
            </a:r>
          </a:p>
          <a:p>
            <a:r>
              <a:rPr lang="it-IT" dirty="0">
                <a:solidFill>
                  <a:srgbClr val="7030A0"/>
                </a:solidFill>
              </a:rPr>
              <a:t>I produttori di informazioni turistiche possono essere uffici pubblici, ma negli ultimi anni quando cerchiamo informazioni turistiche andiamo su internet, e sempre più informazioni vengono direttamente condivise dai turisti stessi .</a:t>
            </a:r>
          </a:p>
          <a:p>
            <a:pPr marL="0" indent="0">
              <a:buNone/>
            </a:pPr>
            <a:endParaRPr lang="it-IT" dirty="0">
              <a:solidFill>
                <a:schemeClr val="accent3">
                  <a:lumMod val="75000"/>
                </a:schemeClr>
              </a:solidFill>
            </a:endParaRPr>
          </a:p>
          <a:p>
            <a:endParaRPr lang="it-IT" dirty="0">
              <a:solidFill>
                <a:schemeClr val="accent3">
                  <a:lumMod val="75000"/>
                </a:schemeClr>
              </a:solidFill>
            </a:endParaRPr>
          </a:p>
        </p:txBody>
      </p:sp>
    </p:spTree>
    <p:extLst>
      <p:ext uri="{BB962C8B-B14F-4D97-AF65-F5344CB8AC3E}">
        <p14:creationId xmlns:p14="http://schemas.microsoft.com/office/powerpoint/2010/main" val="426141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F5D589FB-A884-4AAA-B3DD-6992E4ED01CB}"/>
              </a:ext>
            </a:extLst>
          </p:cNvPr>
          <p:cNvSpPr>
            <a:spLocks noGrp="1"/>
          </p:cNvSpPr>
          <p:nvPr>
            <p:ph type="title"/>
          </p:nvPr>
        </p:nvSpPr>
        <p:spPr/>
        <p:txBody>
          <a:bodyPr>
            <a:normAutofit/>
          </a:bodyPr>
          <a:lstStyle/>
          <a:p>
            <a:r>
              <a:rPr lang="it-IT" dirty="0"/>
              <a:t>Rispondiamo ora insieme a queste domande...</a:t>
            </a:r>
          </a:p>
        </p:txBody>
      </p:sp>
      <p:sp>
        <p:nvSpPr>
          <p:cNvPr id="3" name="Segnaposto contenuto 2">
            <a:extLst>
              <a:ext uri="{FF2B5EF4-FFF2-40B4-BE49-F238E27FC236}">
                <a16:creationId xmlns="" xmlns:a16="http://schemas.microsoft.com/office/drawing/2014/main" id="{AE629F0F-375B-4897-88D0-119D544A134B}"/>
              </a:ext>
            </a:extLst>
          </p:cNvPr>
          <p:cNvSpPr>
            <a:spLocks noGrp="1"/>
          </p:cNvSpPr>
          <p:nvPr>
            <p:ph idx="1"/>
          </p:nvPr>
        </p:nvSpPr>
        <p:spPr>
          <a:xfrm>
            <a:off x="844062" y="2532185"/>
            <a:ext cx="10550769" cy="3742005"/>
          </a:xfrm>
        </p:spPr>
        <p:txBody>
          <a:bodyPr>
            <a:normAutofit/>
          </a:bodyPr>
          <a:lstStyle/>
          <a:p>
            <a:r>
              <a:rPr lang="it-IT" sz="2400" b="1" dirty="0">
                <a:solidFill>
                  <a:schemeClr val="accent4">
                    <a:lumMod val="75000"/>
                  </a:schemeClr>
                </a:solidFill>
              </a:rPr>
              <a:t>Chi sono le altre persone coinvolte nel sistema turistico?</a:t>
            </a:r>
            <a:endParaRPr lang="it-IT" dirty="0">
              <a:solidFill>
                <a:schemeClr val="accent4">
                  <a:lumMod val="75000"/>
                </a:schemeClr>
              </a:solidFill>
            </a:endParaRPr>
          </a:p>
          <a:p>
            <a:r>
              <a:rPr lang="it-IT" dirty="0">
                <a:solidFill>
                  <a:schemeClr val="accent3">
                    <a:lumMod val="75000"/>
                  </a:schemeClr>
                </a:solidFill>
              </a:rPr>
              <a:t>Le persone coinvolte nel sistema turistico sono tante: gestori di alberghi, guide turistiche, produttore di mobili, fabbriche tessili, fornitori di servizi, etc...</a:t>
            </a:r>
          </a:p>
          <a:p>
            <a:r>
              <a:rPr lang="it-IT" sz="2400" b="1" dirty="0">
                <a:solidFill>
                  <a:schemeClr val="accent4">
                    <a:lumMod val="75000"/>
                  </a:schemeClr>
                </a:solidFill>
              </a:rPr>
              <a:t>Perché l’economia turistica è importante</a:t>
            </a:r>
            <a:endParaRPr lang="it-IT" dirty="0">
              <a:solidFill>
                <a:schemeClr val="accent4">
                  <a:lumMod val="75000"/>
                </a:schemeClr>
              </a:solidFill>
            </a:endParaRPr>
          </a:p>
          <a:p>
            <a:r>
              <a:rPr lang="it-IT" dirty="0">
                <a:solidFill>
                  <a:schemeClr val="accent3">
                    <a:lumMod val="75000"/>
                  </a:schemeClr>
                </a:solidFill>
              </a:rPr>
              <a:t>L’economia turistica in un paese è molto importante perché coinvolge tante figure.</a:t>
            </a:r>
          </a:p>
        </p:txBody>
      </p:sp>
    </p:spTree>
    <p:extLst>
      <p:ext uri="{BB962C8B-B14F-4D97-AF65-F5344CB8AC3E}">
        <p14:creationId xmlns:p14="http://schemas.microsoft.com/office/powerpoint/2010/main" val="364164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ADC2035C-8B74-43E8-ACC0-D333A626654E}"/>
              </a:ext>
            </a:extLst>
          </p:cNvPr>
          <p:cNvSpPr>
            <a:spLocks noGrp="1"/>
          </p:cNvSpPr>
          <p:nvPr>
            <p:ph type="title"/>
          </p:nvPr>
        </p:nvSpPr>
        <p:spPr>
          <a:xfrm>
            <a:off x="285750" y="1208873"/>
            <a:ext cx="11620500" cy="1293027"/>
          </a:xfrm>
        </p:spPr>
        <p:txBody>
          <a:bodyPr>
            <a:noAutofit/>
          </a:bodyPr>
          <a:lstStyle/>
          <a:p>
            <a:pPr algn="ctr"/>
            <a:r>
              <a:rPr lang="it-IT" sz="3600" b="1" dirty="0">
                <a:solidFill>
                  <a:srgbClr val="FF0000"/>
                </a:solidFill>
              </a:rPr>
              <a:t>il</a:t>
            </a:r>
            <a:r>
              <a:rPr lang="it-IT" sz="3600" dirty="0"/>
              <a:t> sistema turistico, </a:t>
            </a:r>
            <a:r>
              <a:rPr lang="it-IT" sz="3600" b="1" dirty="0">
                <a:solidFill>
                  <a:srgbClr val="FF0000"/>
                </a:solidFill>
              </a:rPr>
              <a:t>la</a:t>
            </a:r>
            <a:r>
              <a:rPr lang="it-IT" sz="3600" dirty="0"/>
              <a:t> camera, </a:t>
            </a:r>
            <a:br>
              <a:rPr lang="it-IT" sz="3600" dirty="0"/>
            </a:br>
            <a:r>
              <a:rPr lang="it-IT" sz="3600" dirty="0"/>
              <a:t> </a:t>
            </a:r>
            <a:r>
              <a:rPr lang="it-IT" sz="3600" b="1" dirty="0">
                <a:solidFill>
                  <a:srgbClr val="FF0000"/>
                </a:solidFill>
              </a:rPr>
              <a:t>il</a:t>
            </a:r>
            <a:r>
              <a:rPr lang="it-IT" sz="3600" dirty="0"/>
              <a:t> controllo, </a:t>
            </a:r>
            <a:r>
              <a:rPr lang="it-IT" sz="3600" b="1" dirty="0">
                <a:solidFill>
                  <a:srgbClr val="FF0000"/>
                </a:solidFill>
              </a:rPr>
              <a:t>lo</a:t>
            </a:r>
            <a:r>
              <a:rPr lang="it-IT" sz="3600" dirty="0"/>
              <a:t> specchio, </a:t>
            </a:r>
            <a:r>
              <a:rPr lang="it-IT" sz="3600" b="1" dirty="0">
                <a:solidFill>
                  <a:srgbClr val="FF0000"/>
                </a:solidFill>
              </a:rPr>
              <a:t>il </a:t>
            </a:r>
            <a:r>
              <a:rPr lang="it-IT" sz="3600" dirty="0"/>
              <a:t>gestore,</a:t>
            </a:r>
            <a:br>
              <a:rPr lang="it-IT" sz="3600" dirty="0"/>
            </a:br>
            <a:r>
              <a:rPr lang="it-IT" sz="3600" dirty="0"/>
              <a:t> </a:t>
            </a:r>
            <a:r>
              <a:rPr lang="it-IT" sz="3600" b="1" dirty="0">
                <a:solidFill>
                  <a:srgbClr val="FF0000"/>
                </a:solidFill>
              </a:rPr>
              <a:t>la</a:t>
            </a:r>
            <a:r>
              <a:rPr lang="it-IT" sz="3600" dirty="0"/>
              <a:t> compagnia</a:t>
            </a:r>
          </a:p>
        </p:txBody>
      </p:sp>
      <p:sp>
        <p:nvSpPr>
          <p:cNvPr id="3" name="Segnaposto contenuto 2">
            <a:extLst>
              <a:ext uri="{FF2B5EF4-FFF2-40B4-BE49-F238E27FC236}">
                <a16:creationId xmlns="" xmlns:a16="http://schemas.microsoft.com/office/drawing/2014/main" id="{56522485-F459-44DE-B3EA-8E716CE3793D}"/>
              </a:ext>
            </a:extLst>
          </p:cNvPr>
          <p:cNvSpPr>
            <a:spLocks noGrp="1"/>
          </p:cNvSpPr>
          <p:nvPr>
            <p:ph idx="1"/>
          </p:nvPr>
        </p:nvSpPr>
        <p:spPr>
          <a:xfrm>
            <a:off x="317501" y="2941970"/>
            <a:ext cx="9601196" cy="3717259"/>
          </a:xfrm>
        </p:spPr>
        <p:txBody>
          <a:bodyPr>
            <a:normAutofit fontScale="92500" lnSpcReduction="20000"/>
          </a:bodyPr>
          <a:lstStyle/>
          <a:p>
            <a:pPr algn="just"/>
            <a:r>
              <a:rPr lang="it-IT" sz="2800" dirty="0"/>
              <a:t>Che cosa sono </a:t>
            </a:r>
            <a:r>
              <a:rPr lang="it-IT" sz="2800" b="1" i="1" dirty="0">
                <a:solidFill>
                  <a:srgbClr val="FF0000"/>
                </a:solidFill>
              </a:rPr>
              <a:t>il</a:t>
            </a:r>
            <a:r>
              <a:rPr lang="it-IT" sz="2800" dirty="0"/>
              <a:t>, </a:t>
            </a:r>
            <a:r>
              <a:rPr lang="it-IT" sz="2800" b="1" i="1" dirty="0">
                <a:solidFill>
                  <a:srgbClr val="FF0000"/>
                </a:solidFill>
              </a:rPr>
              <a:t>la</a:t>
            </a:r>
            <a:r>
              <a:rPr lang="it-IT" sz="2800" dirty="0"/>
              <a:t>, </a:t>
            </a:r>
            <a:r>
              <a:rPr lang="it-IT" sz="2800" b="1" i="1" dirty="0">
                <a:solidFill>
                  <a:srgbClr val="FF0000"/>
                </a:solidFill>
              </a:rPr>
              <a:t>lo</a:t>
            </a:r>
            <a:r>
              <a:rPr lang="it-IT" sz="2800" dirty="0"/>
              <a:t>?</a:t>
            </a:r>
          </a:p>
          <a:p>
            <a:pPr algn="just"/>
            <a:r>
              <a:rPr lang="it-IT" sz="2800" dirty="0"/>
              <a:t>Sono </a:t>
            </a:r>
            <a:r>
              <a:rPr lang="it-IT" sz="2800" b="1" i="1" dirty="0"/>
              <a:t>articoli determinativi</a:t>
            </a:r>
            <a:r>
              <a:rPr lang="it-IT" sz="2800" dirty="0"/>
              <a:t>.</a:t>
            </a:r>
          </a:p>
          <a:p>
            <a:pPr algn="just"/>
            <a:r>
              <a:rPr lang="it-IT" sz="2800" dirty="0"/>
              <a:t>Che cosa sono gli articoli determinativi?</a:t>
            </a:r>
          </a:p>
          <a:p>
            <a:pPr algn="just"/>
            <a:r>
              <a:rPr lang="it-IT" sz="2800" dirty="0"/>
              <a:t>Gli articoli determinativi </a:t>
            </a:r>
            <a:r>
              <a:rPr lang="it-IT" sz="2800" b="1" dirty="0"/>
              <a:t>sono piccole parole importantissime che accompagnano il nome</a:t>
            </a:r>
            <a:r>
              <a:rPr lang="it-IT" sz="2800" dirty="0"/>
              <a:t>.</a:t>
            </a:r>
          </a:p>
          <a:p>
            <a:pPr algn="just"/>
            <a:r>
              <a:rPr lang="it-IT" sz="2800" dirty="0"/>
              <a:t>Servono a identificare un oggetto o una persona particolare. Ad esempio: </a:t>
            </a:r>
            <a:r>
              <a:rPr lang="it-IT" sz="2800" b="1" i="1" dirty="0">
                <a:solidFill>
                  <a:srgbClr val="FF0000"/>
                </a:solidFill>
              </a:rPr>
              <a:t>il</a:t>
            </a:r>
            <a:r>
              <a:rPr lang="it-IT" sz="2800" dirty="0"/>
              <a:t> </a:t>
            </a:r>
            <a:r>
              <a:rPr lang="it-IT" sz="2800" i="1" dirty="0"/>
              <a:t>gatto</a:t>
            </a:r>
            <a:r>
              <a:rPr lang="it-IT" sz="2800" dirty="0"/>
              <a:t> significa: quel gatto in particolare, </a:t>
            </a:r>
            <a:r>
              <a:rPr lang="it-IT" sz="2800" b="1" i="1" dirty="0">
                <a:solidFill>
                  <a:srgbClr val="FF0000"/>
                </a:solidFill>
              </a:rPr>
              <a:t>l’</a:t>
            </a:r>
            <a:r>
              <a:rPr lang="it-IT" sz="2800" i="1" dirty="0"/>
              <a:t>insegnate </a:t>
            </a:r>
            <a:r>
              <a:rPr lang="it-IT" sz="2800" dirty="0"/>
              <a:t>significa: quell’insegnante in particolare, </a:t>
            </a:r>
            <a:r>
              <a:rPr lang="it-IT" sz="2800" b="1" i="1" dirty="0">
                <a:solidFill>
                  <a:srgbClr val="FF0000"/>
                </a:solidFill>
              </a:rPr>
              <a:t>la</a:t>
            </a:r>
            <a:r>
              <a:rPr lang="it-IT" sz="2800" i="1" dirty="0"/>
              <a:t> lezione </a:t>
            </a:r>
            <a:r>
              <a:rPr lang="it-IT" sz="2800" dirty="0"/>
              <a:t>significa: quella lezione in particolare.</a:t>
            </a:r>
            <a:endParaRPr lang="it-IT" sz="2800" i="1" dirty="0"/>
          </a:p>
          <a:p>
            <a:pPr marL="0" indent="0">
              <a:buNone/>
            </a:pPr>
            <a:endParaRPr lang="it-IT" sz="2800" dirty="0"/>
          </a:p>
        </p:txBody>
      </p:sp>
    </p:spTree>
    <p:extLst>
      <p:ext uri="{BB962C8B-B14F-4D97-AF65-F5344CB8AC3E}">
        <p14:creationId xmlns:p14="http://schemas.microsoft.com/office/powerpoint/2010/main" val="1138323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52BE36DD-A794-40B8-8E4C-5D1FF876B535}"/>
              </a:ext>
            </a:extLst>
          </p:cNvPr>
          <p:cNvSpPr>
            <a:spLocks noGrp="1"/>
          </p:cNvSpPr>
          <p:nvPr>
            <p:ph type="title"/>
          </p:nvPr>
        </p:nvSpPr>
        <p:spPr>
          <a:xfrm>
            <a:off x="671244" y="1344444"/>
            <a:ext cx="10621108" cy="1310902"/>
          </a:xfrm>
        </p:spPr>
        <p:txBody>
          <a:bodyPr>
            <a:noAutofit/>
          </a:bodyPr>
          <a:lstStyle/>
          <a:p>
            <a:pPr algn="ctr"/>
            <a:r>
              <a:rPr lang="it-IT" sz="2800" dirty="0"/>
              <a:t>Gli articoli determinativi si dividono fra</a:t>
            </a:r>
            <a:br>
              <a:rPr lang="it-IT" sz="2800" dirty="0"/>
            </a:br>
            <a:r>
              <a:rPr lang="it-IT" sz="2800" dirty="0"/>
              <a:t> </a:t>
            </a:r>
            <a:r>
              <a:rPr lang="it-IT" sz="2800" b="1" i="1" dirty="0">
                <a:solidFill>
                  <a:srgbClr val="FF0000"/>
                </a:solidFill>
              </a:rPr>
              <a:t>maschile e femminile</a:t>
            </a:r>
            <a:r>
              <a:rPr lang="it-IT" sz="2800" dirty="0"/>
              <a:t>, </a:t>
            </a:r>
            <a:r>
              <a:rPr lang="it-IT" sz="2800" b="1" dirty="0">
                <a:solidFill>
                  <a:srgbClr val="FF0000"/>
                </a:solidFill>
              </a:rPr>
              <a:t>singolare e plurale</a:t>
            </a:r>
            <a:r>
              <a:rPr lang="it-IT" sz="2800" dirty="0"/>
              <a:t>.</a:t>
            </a:r>
            <a:br>
              <a:rPr lang="it-IT" sz="2800" dirty="0"/>
            </a:br>
            <a:r>
              <a:rPr lang="it-IT" sz="2800" dirty="0"/>
              <a:t>Quali sono gli articoli determinativi?</a:t>
            </a:r>
            <a:br>
              <a:rPr lang="it-IT" sz="2800" dirty="0"/>
            </a:br>
            <a:endParaRPr lang="it-IT" sz="2800" dirty="0"/>
          </a:p>
        </p:txBody>
      </p:sp>
      <p:sp>
        <p:nvSpPr>
          <p:cNvPr id="3" name="Segnaposto contenuto 2">
            <a:extLst>
              <a:ext uri="{FF2B5EF4-FFF2-40B4-BE49-F238E27FC236}">
                <a16:creationId xmlns="" xmlns:a16="http://schemas.microsoft.com/office/drawing/2014/main" id="{7B221CD7-3533-4540-B80B-237BB254D225}"/>
              </a:ext>
            </a:extLst>
          </p:cNvPr>
          <p:cNvSpPr>
            <a:spLocks noGrp="1"/>
          </p:cNvSpPr>
          <p:nvPr>
            <p:ph idx="1"/>
          </p:nvPr>
        </p:nvSpPr>
        <p:spPr>
          <a:xfrm>
            <a:off x="785446" y="2433711"/>
            <a:ext cx="10621108" cy="3793850"/>
          </a:xfrm>
        </p:spPr>
        <p:txBody>
          <a:bodyPr/>
          <a:lstStyle/>
          <a:p>
            <a:r>
              <a:rPr lang="it-IT" dirty="0"/>
              <a:t>Vediamo gli articoli determinativi...</a:t>
            </a:r>
          </a:p>
          <a:p>
            <a:endParaRPr lang="it-IT" dirty="0"/>
          </a:p>
        </p:txBody>
      </p:sp>
      <p:pic>
        <p:nvPicPr>
          <p:cNvPr id="9" name="Immagine 8" descr="Ape Bene">
            <a:extLst>
              <a:ext uri="{FF2B5EF4-FFF2-40B4-BE49-F238E27FC236}">
                <a16:creationId xmlns="" xmlns:a16="http://schemas.microsoft.com/office/drawing/2014/main" id="{07400C68-5630-432B-8043-D4D026E101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0477" y="2358264"/>
            <a:ext cx="594164" cy="594164"/>
          </a:xfrm>
          <a:prstGeom prst="rect">
            <a:avLst/>
          </a:prstGeom>
        </p:spPr>
      </p:pic>
      <p:pic>
        <p:nvPicPr>
          <p:cNvPr id="11" name="Immagine 10" descr="Teodor Cat non so">
            <a:extLst>
              <a:ext uri="{FF2B5EF4-FFF2-40B4-BE49-F238E27FC236}">
                <a16:creationId xmlns="" xmlns:a16="http://schemas.microsoft.com/office/drawing/2014/main" id="{948FC682-723D-42F1-9AB2-8FA54EDA0B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2452" y="731118"/>
            <a:ext cx="1029548" cy="1029548"/>
          </a:xfrm>
          <a:prstGeom prst="rect">
            <a:avLst/>
          </a:prstGeom>
        </p:spPr>
      </p:pic>
      <p:graphicFrame>
        <p:nvGraphicFramePr>
          <p:cNvPr id="12" name="Tabella 12">
            <a:extLst>
              <a:ext uri="{FF2B5EF4-FFF2-40B4-BE49-F238E27FC236}">
                <a16:creationId xmlns="" xmlns:a16="http://schemas.microsoft.com/office/drawing/2014/main" id="{66D31205-6FE9-4109-87D6-83C5D2CCE365}"/>
              </a:ext>
            </a:extLst>
          </p:cNvPr>
          <p:cNvGraphicFramePr>
            <a:graphicFrameLocks noGrp="1"/>
          </p:cNvGraphicFramePr>
          <p:nvPr>
            <p:extLst>
              <p:ext uri="{D42A27DB-BD31-4B8C-83A1-F6EECF244321}">
                <p14:modId xmlns:p14="http://schemas.microsoft.com/office/powerpoint/2010/main" val="3360357547"/>
              </p:ext>
            </p:extLst>
          </p:nvPr>
        </p:nvGraphicFramePr>
        <p:xfrm>
          <a:off x="785446" y="3027876"/>
          <a:ext cx="10750062" cy="3872730"/>
        </p:xfrm>
        <a:graphic>
          <a:graphicData uri="http://schemas.openxmlformats.org/drawingml/2006/table">
            <a:tbl>
              <a:tblPr firstRow="1" bandRow="1">
                <a:tableStyleId>{5C22544A-7EE6-4342-B048-85BDC9FD1C3A}</a:tableStyleId>
              </a:tblPr>
              <a:tblGrid>
                <a:gridCol w="1479452">
                  <a:extLst>
                    <a:ext uri="{9D8B030D-6E8A-4147-A177-3AD203B41FA5}">
                      <a16:colId xmlns="" xmlns:a16="http://schemas.microsoft.com/office/drawing/2014/main" val="719706578"/>
                    </a:ext>
                  </a:extLst>
                </a:gridCol>
                <a:gridCol w="4417256">
                  <a:extLst>
                    <a:ext uri="{9D8B030D-6E8A-4147-A177-3AD203B41FA5}">
                      <a16:colId xmlns="" xmlns:a16="http://schemas.microsoft.com/office/drawing/2014/main" val="1065537452"/>
                    </a:ext>
                  </a:extLst>
                </a:gridCol>
                <a:gridCol w="4853354">
                  <a:extLst>
                    <a:ext uri="{9D8B030D-6E8A-4147-A177-3AD203B41FA5}">
                      <a16:colId xmlns="" xmlns:a16="http://schemas.microsoft.com/office/drawing/2014/main" val="1182366671"/>
                    </a:ext>
                  </a:extLst>
                </a:gridCol>
              </a:tblGrid>
              <a:tr h="398010">
                <a:tc>
                  <a:txBody>
                    <a:bodyPr/>
                    <a:lstStyle/>
                    <a:p>
                      <a:endParaRPr lang="it-IT"/>
                    </a:p>
                  </a:txBody>
                  <a:tcPr/>
                </a:tc>
                <a:tc>
                  <a:txBody>
                    <a:bodyPr/>
                    <a:lstStyle/>
                    <a:p>
                      <a:pPr algn="ctr"/>
                      <a:r>
                        <a:rPr lang="it-IT" dirty="0"/>
                        <a:t>SINGOLARE</a:t>
                      </a:r>
                    </a:p>
                  </a:txBody>
                  <a:tcPr/>
                </a:tc>
                <a:tc>
                  <a:txBody>
                    <a:bodyPr/>
                    <a:lstStyle/>
                    <a:p>
                      <a:pPr algn="ctr"/>
                      <a:r>
                        <a:rPr lang="it-IT" dirty="0"/>
                        <a:t>PLURALE</a:t>
                      </a:r>
                    </a:p>
                  </a:txBody>
                  <a:tcPr/>
                </a:tc>
                <a:extLst>
                  <a:ext uri="{0D108BD9-81ED-4DB2-BD59-A6C34878D82A}">
                    <a16:rowId xmlns="" xmlns:a16="http://schemas.microsoft.com/office/drawing/2014/main" val="1671026801"/>
                  </a:ext>
                </a:extLst>
              </a:tr>
              <a:tr h="1631994">
                <a:tc>
                  <a:txBody>
                    <a:bodyPr/>
                    <a:lstStyle/>
                    <a:p>
                      <a:r>
                        <a:rPr lang="it-IT" dirty="0"/>
                        <a:t>MASCHILE</a:t>
                      </a:r>
                    </a:p>
                  </a:txBody>
                  <a:tcPr/>
                </a:tc>
                <a:tc>
                  <a:txBody>
                    <a:bodyPr/>
                    <a:lstStyle/>
                    <a:p>
                      <a:r>
                        <a:rPr lang="it-IT" sz="1800" b="1" kern="1200" dirty="0">
                          <a:solidFill>
                            <a:schemeClr val="dk1"/>
                          </a:solidFill>
                          <a:effectLst/>
                          <a:latin typeface="+mn-lt"/>
                          <a:ea typeface="+mn-ea"/>
                          <a:cs typeface="+mn-cs"/>
                        </a:rPr>
                        <a:t>IL</a:t>
                      </a:r>
                      <a:r>
                        <a:rPr lang="it-IT" sz="1800" kern="1200" dirty="0">
                          <a:solidFill>
                            <a:schemeClr val="dk1"/>
                          </a:solidFill>
                          <a:effectLst/>
                          <a:latin typeface="+mn-lt"/>
                          <a:ea typeface="+mn-ea"/>
                          <a:cs typeface="+mn-cs"/>
                        </a:rPr>
                        <a:t> (il libro, il signore, il tavolo, il corso)</a:t>
                      </a:r>
                    </a:p>
                    <a:p>
                      <a:r>
                        <a:rPr lang="it-IT" sz="1800" b="1" kern="1200" dirty="0">
                          <a:solidFill>
                            <a:schemeClr val="dk1"/>
                          </a:solidFill>
                          <a:effectLst/>
                          <a:latin typeface="+mn-lt"/>
                          <a:ea typeface="+mn-ea"/>
                          <a:cs typeface="+mn-cs"/>
                        </a:rPr>
                        <a:t>L’</a:t>
                      </a:r>
                      <a:r>
                        <a:rPr lang="it-IT" sz="1800" kern="1200" dirty="0">
                          <a:solidFill>
                            <a:schemeClr val="dk1"/>
                          </a:solidFill>
                          <a:effectLst/>
                          <a:latin typeface="+mn-lt"/>
                          <a:ea typeface="+mn-ea"/>
                          <a:cs typeface="+mn-cs"/>
                        </a:rPr>
                        <a:t> + vocale (l’albero, l’amico l’altro, l’orario)</a:t>
                      </a:r>
                    </a:p>
                    <a:p>
                      <a:r>
                        <a:rPr lang="it-IT" sz="1800" b="1" kern="1200" dirty="0">
                          <a:solidFill>
                            <a:schemeClr val="dk1"/>
                          </a:solidFill>
                          <a:effectLst/>
                          <a:latin typeface="+mn-lt"/>
                          <a:ea typeface="+mn-ea"/>
                          <a:cs typeface="+mn-cs"/>
                        </a:rPr>
                        <a:t>LO</a:t>
                      </a:r>
                      <a:r>
                        <a:rPr lang="it-IT" sz="1800" kern="1200" dirty="0">
                          <a:solidFill>
                            <a:schemeClr val="dk1"/>
                          </a:solidFill>
                          <a:effectLst/>
                          <a:latin typeface="+mn-lt"/>
                          <a:ea typeface="+mn-ea"/>
                          <a:cs typeface="+mn-cs"/>
                        </a:rPr>
                        <a:t> + ST-/SP-/SB-/SC-/SG-... (lo studente, lo spazio, lo sbaglio, lo scoglio, lo sgabello...)</a:t>
                      </a:r>
                    </a:p>
                    <a:p>
                      <a:r>
                        <a:rPr lang="it-IT" sz="1800" b="1" kern="1200" dirty="0">
                          <a:solidFill>
                            <a:schemeClr val="dk1"/>
                          </a:solidFill>
                          <a:effectLst/>
                          <a:latin typeface="+mn-lt"/>
                          <a:ea typeface="+mn-ea"/>
                          <a:cs typeface="+mn-cs"/>
                        </a:rPr>
                        <a:t>LO</a:t>
                      </a:r>
                      <a:r>
                        <a:rPr lang="it-IT" sz="1800" kern="1200" dirty="0">
                          <a:solidFill>
                            <a:schemeClr val="dk1"/>
                          </a:solidFill>
                          <a:effectLst/>
                          <a:latin typeface="+mn-lt"/>
                          <a:ea typeface="+mn-ea"/>
                          <a:cs typeface="+mn-cs"/>
                        </a:rPr>
                        <a:t> + PS- (lo psicologo)</a:t>
                      </a:r>
                    </a:p>
                    <a:p>
                      <a:r>
                        <a:rPr lang="it-IT" sz="1800" b="1" kern="1200" dirty="0">
                          <a:solidFill>
                            <a:schemeClr val="dk1"/>
                          </a:solidFill>
                          <a:effectLst/>
                          <a:latin typeface="+mn-lt"/>
                          <a:ea typeface="+mn-ea"/>
                          <a:cs typeface="+mn-cs"/>
                        </a:rPr>
                        <a:t>LO</a:t>
                      </a:r>
                      <a:r>
                        <a:rPr lang="it-IT" sz="1800" kern="1200" dirty="0">
                          <a:solidFill>
                            <a:schemeClr val="dk1"/>
                          </a:solidFill>
                          <a:effectLst/>
                          <a:latin typeface="+mn-lt"/>
                          <a:ea typeface="+mn-ea"/>
                          <a:cs typeface="+mn-cs"/>
                        </a:rPr>
                        <a:t> + Z-/Y- (lo zaino, lo yogurt)</a:t>
                      </a:r>
                      <a:endParaRPr lang="it-IT" dirty="0"/>
                    </a:p>
                  </a:txBody>
                  <a:tcPr/>
                </a:tc>
                <a:tc>
                  <a:txBody>
                    <a:bodyPr/>
                    <a:lstStyle/>
                    <a:p>
                      <a:r>
                        <a:rPr lang="it-IT" sz="1800" b="1" kern="1200" dirty="0">
                          <a:solidFill>
                            <a:schemeClr val="dk1"/>
                          </a:solidFill>
                          <a:effectLst/>
                          <a:latin typeface="+mn-lt"/>
                          <a:ea typeface="+mn-ea"/>
                          <a:cs typeface="+mn-cs"/>
                        </a:rPr>
                        <a:t>I</a:t>
                      </a:r>
                      <a:r>
                        <a:rPr lang="it-IT" sz="1800" kern="1200" dirty="0">
                          <a:solidFill>
                            <a:schemeClr val="dk1"/>
                          </a:solidFill>
                          <a:effectLst/>
                          <a:latin typeface="+mn-lt"/>
                          <a:ea typeface="+mn-ea"/>
                          <a:cs typeface="+mn-cs"/>
                        </a:rPr>
                        <a:t> (i libri, i signori, i tavoli, i corsi)</a:t>
                      </a:r>
                    </a:p>
                    <a:p>
                      <a:r>
                        <a:rPr lang="it-IT" sz="1800" b="1" kern="1200" dirty="0">
                          <a:solidFill>
                            <a:schemeClr val="dk1"/>
                          </a:solidFill>
                          <a:effectLst/>
                          <a:latin typeface="+mn-lt"/>
                          <a:ea typeface="+mn-ea"/>
                          <a:cs typeface="+mn-cs"/>
                        </a:rPr>
                        <a:t>GLI</a:t>
                      </a:r>
                      <a:r>
                        <a:rPr lang="it-IT" sz="1800" kern="1200" dirty="0">
                          <a:solidFill>
                            <a:schemeClr val="dk1"/>
                          </a:solidFill>
                          <a:effectLst/>
                          <a:latin typeface="+mn-lt"/>
                          <a:ea typeface="+mn-ea"/>
                          <a:cs typeface="+mn-cs"/>
                        </a:rPr>
                        <a:t> (gli alberi, gli amici, gli altri, gli orari, gli studenti, gli spazi, gli sbagli, gli scogli, gli sgabelli, gli psicologi, gli zaini)</a:t>
                      </a:r>
                      <a:endParaRPr lang="it-IT" dirty="0"/>
                    </a:p>
                  </a:txBody>
                  <a:tcPr/>
                </a:tc>
                <a:extLst>
                  <a:ext uri="{0D108BD9-81ED-4DB2-BD59-A6C34878D82A}">
                    <a16:rowId xmlns="" xmlns:a16="http://schemas.microsoft.com/office/drawing/2014/main" val="2958172409"/>
                  </a:ext>
                </a:extLst>
              </a:tr>
              <a:tr h="1127478">
                <a:tc>
                  <a:txBody>
                    <a:bodyPr/>
                    <a:lstStyle/>
                    <a:p>
                      <a:r>
                        <a:rPr lang="it-IT" dirty="0"/>
                        <a:t>FEMMINILE</a:t>
                      </a:r>
                    </a:p>
                  </a:txBody>
                  <a:tcPr/>
                </a:tc>
                <a:tc>
                  <a:txBody>
                    <a:bodyPr/>
                    <a:lstStyle/>
                    <a:p>
                      <a:r>
                        <a:rPr lang="it-IT" sz="1800" b="1" kern="1200" dirty="0">
                          <a:solidFill>
                            <a:schemeClr val="dk1"/>
                          </a:solidFill>
                          <a:effectLst/>
                          <a:latin typeface="+mn-lt"/>
                          <a:ea typeface="+mn-ea"/>
                          <a:cs typeface="+mn-cs"/>
                        </a:rPr>
                        <a:t>LA</a:t>
                      </a:r>
                      <a:r>
                        <a:rPr lang="it-IT" sz="1800" kern="1200" dirty="0">
                          <a:solidFill>
                            <a:schemeClr val="dk1"/>
                          </a:solidFill>
                          <a:effectLst/>
                          <a:latin typeface="+mn-lt"/>
                          <a:ea typeface="+mn-ea"/>
                          <a:cs typeface="+mn-cs"/>
                        </a:rPr>
                        <a:t> (la casa, la scuola, la falegnameria, la strada)</a:t>
                      </a:r>
                    </a:p>
                    <a:p>
                      <a:r>
                        <a:rPr lang="it-IT" sz="1800" b="1" kern="1200" dirty="0">
                          <a:solidFill>
                            <a:schemeClr val="dk1"/>
                          </a:solidFill>
                          <a:effectLst/>
                          <a:latin typeface="+mn-lt"/>
                          <a:ea typeface="+mn-ea"/>
                          <a:cs typeface="+mn-cs"/>
                        </a:rPr>
                        <a:t>L’</a:t>
                      </a:r>
                      <a:r>
                        <a:rPr lang="it-IT" sz="1800" kern="1200" dirty="0">
                          <a:solidFill>
                            <a:schemeClr val="dk1"/>
                          </a:solidFill>
                          <a:effectLst/>
                          <a:latin typeface="+mn-lt"/>
                          <a:ea typeface="+mn-ea"/>
                          <a:cs typeface="+mn-cs"/>
                        </a:rPr>
                        <a:t> + vocale (l’idea, l’informazione, l’amica)</a:t>
                      </a:r>
                      <a:endParaRPr lang="it-IT" dirty="0"/>
                    </a:p>
                  </a:txBody>
                  <a:tcPr/>
                </a:tc>
                <a:tc>
                  <a:txBody>
                    <a:bodyPr/>
                    <a:lstStyle/>
                    <a:p>
                      <a:r>
                        <a:rPr lang="it-IT" sz="1800" b="1" kern="1200" dirty="0">
                          <a:solidFill>
                            <a:schemeClr val="dk1"/>
                          </a:solidFill>
                          <a:effectLst/>
                          <a:latin typeface="+mn-lt"/>
                          <a:ea typeface="+mn-ea"/>
                          <a:cs typeface="+mn-cs"/>
                        </a:rPr>
                        <a:t>LE</a:t>
                      </a:r>
                      <a:r>
                        <a:rPr lang="it-IT" sz="1800" kern="1200" dirty="0">
                          <a:solidFill>
                            <a:schemeClr val="dk1"/>
                          </a:solidFill>
                          <a:effectLst/>
                          <a:latin typeface="+mn-lt"/>
                          <a:ea typeface="+mn-ea"/>
                          <a:cs typeface="+mn-cs"/>
                        </a:rPr>
                        <a:t> (le case, le scuole, le agenzie, le strade, le idee, le informazioni, le amiche)</a:t>
                      </a:r>
                      <a:endParaRPr lang="it-IT" dirty="0"/>
                    </a:p>
                  </a:txBody>
                  <a:tcPr/>
                </a:tc>
                <a:extLst>
                  <a:ext uri="{0D108BD9-81ED-4DB2-BD59-A6C34878D82A}">
                    <a16:rowId xmlns="" xmlns:a16="http://schemas.microsoft.com/office/drawing/2014/main" val="2386576030"/>
                  </a:ext>
                </a:extLst>
              </a:tr>
            </a:tbl>
          </a:graphicData>
        </a:graphic>
      </p:graphicFrame>
    </p:spTree>
    <p:extLst>
      <p:ext uri="{BB962C8B-B14F-4D97-AF65-F5344CB8AC3E}">
        <p14:creationId xmlns:p14="http://schemas.microsoft.com/office/powerpoint/2010/main" val="4179257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94FE97F1-DA3A-4364-A60A-8F639604FD9F}"/>
              </a:ext>
            </a:extLst>
          </p:cNvPr>
          <p:cNvSpPr>
            <a:spLocks noGrp="1"/>
          </p:cNvSpPr>
          <p:nvPr>
            <p:ph type="title"/>
          </p:nvPr>
        </p:nvSpPr>
        <p:spPr>
          <a:xfrm>
            <a:off x="1380746" y="1388533"/>
            <a:ext cx="9601196" cy="748194"/>
          </a:xfrm>
        </p:spPr>
        <p:txBody>
          <a:bodyPr>
            <a:normAutofit fontScale="90000"/>
          </a:bodyPr>
          <a:lstStyle/>
          <a:p>
            <a:r>
              <a:rPr lang="it-IT" dirty="0"/>
              <a:t>Mettiamo l’articolo determinativo corretto</a:t>
            </a:r>
          </a:p>
        </p:txBody>
      </p:sp>
      <p:sp>
        <p:nvSpPr>
          <p:cNvPr id="3" name="Segnaposto contenuto 2">
            <a:extLst>
              <a:ext uri="{FF2B5EF4-FFF2-40B4-BE49-F238E27FC236}">
                <a16:creationId xmlns="" xmlns:a16="http://schemas.microsoft.com/office/drawing/2014/main" id="{727FF27B-196B-47DE-8DB2-3B0FF6A8E0E3}"/>
              </a:ext>
            </a:extLst>
          </p:cNvPr>
          <p:cNvSpPr>
            <a:spLocks noGrp="1"/>
          </p:cNvSpPr>
          <p:nvPr>
            <p:ph sz="half" idx="1"/>
          </p:nvPr>
        </p:nvSpPr>
        <p:spPr>
          <a:xfrm>
            <a:off x="1298448" y="2560320"/>
            <a:ext cx="4718304" cy="3573194"/>
          </a:xfrm>
        </p:spPr>
        <p:txBody>
          <a:bodyPr>
            <a:normAutofit/>
          </a:bodyPr>
          <a:lstStyle/>
          <a:p>
            <a:r>
              <a:rPr lang="it-IT" dirty="0">
                <a:solidFill>
                  <a:schemeClr val="accent4">
                    <a:lumMod val="75000"/>
                  </a:schemeClr>
                </a:solidFill>
              </a:rPr>
              <a:t>Ragazzo</a:t>
            </a:r>
          </a:p>
          <a:p>
            <a:r>
              <a:rPr lang="it-IT" dirty="0">
                <a:solidFill>
                  <a:schemeClr val="accent3">
                    <a:lumMod val="75000"/>
                  </a:schemeClr>
                </a:solidFill>
              </a:rPr>
              <a:t>Il ragazzo</a:t>
            </a:r>
          </a:p>
          <a:p>
            <a:r>
              <a:rPr lang="it-IT" dirty="0">
                <a:solidFill>
                  <a:schemeClr val="accent4">
                    <a:lumMod val="75000"/>
                  </a:schemeClr>
                </a:solidFill>
              </a:rPr>
              <a:t>Casa</a:t>
            </a:r>
          </a:p>
          <a:p>
            <a:r>
              <a:rPr lang="it-IT" dirty="0">
                <a:solidFill>
                  <a:schemeClr val="accent3">
                    <a:lumMod val="75000"/>
                  </a:schemeClr>
                </a:solidFill>
              </a:rPr>
              <a:t>La casa</a:t>
            </a:r>
          </a:p>
          <a:p>
            <a:r>
              <a:rPr lang="it-IT" dirty="0">
                <a:solidFill>
                  <a:schemeClr val="accent4">
                    <a:lumMod val="75000"/>
                  </a:schemeClr>
                </a:solidFill>
              </a:rPr>
              <a:t>Persona</a:t>
            </a:r>
          </a:p>
          <a:p>
            <a:r>
              <a:rPr lang="it-IT" dirty="0">
                <a:solidFill>
                  <a:schemeClr val="accent3">
                    <a:lumMod val="75000"/>
                  </a:schemeClr>
                </a:solidFill>
              </a:rPr>
              <a:t>La persona</a:t>
            </a:r>
          </a:p>
          <a:p>
            <a:r>
              <a:rPr lang="it-IT" dirty="0">
                <a:solidFill>
                  <a:schemeClr val="accent4">
                    <a:lumMod val="75000"/>
                  </a:schemeClr>
                </a:solidFill>
              </a:rPr>
              <a:t>Scuola</a:t>
            </a:r>
          </a:p>
          <a:p>
            <a:r>
              <a:rPr lang="it-IT" dirty="0">
                <a:solidFill>
                  <a:schemeClr val="accent3">
                    <a:lumMod val="75000"/>
                  </a:schemeClr>
                </a:solidFill>
              </a:rPr>
              <a:t>La scuola</a:t>
            </a:r>
          </a:p>
        </p:txBody>
      </p:sp>
      <p:sp>
        <p:nvSpPr>
          <p:cNvPr id="4" name="Segnaposto contenuto 3">
            <a:extLst>
              <a:ext uri="{FF2B5EF4-FFF2-40B4-BE49-F238E27FC236}">
                <a16:creationId xmlns="" xmlns:a16="http://schemas.microsoft.com/office/drawing/2014/main" id="{7230430B-859E-4677-BAC1-8D9EF956C01B}"/>
              </a:ext>
            </a:extLst>
          </p:cNvPr>
          <p:cNvSpPr>
            <a:spLocks noGrp="1"/>
          </p:cNvSpPr>
          <p:nvPr>
            <p:ph sz="half" idx="2"/>
          </p:nvPr>
        </p:nvSpPr>
        <p:spPr>
          <a:xfrm>
            <a:off x="6181344" y="2560320"/>
            <a:ext cx="4718304" cy="3573194"/>
          </a:xfrm>
        </p:spPr>
        <p:txBody>
          <a:bodyPr>
            <a:normAutofit/>
          </a:bodyPr>
          <a:lstStyle/>
          <a:p>
            <a:r>
              <a:rPr lang="it-IT" dirty="0">
                <a:solidFill>
                  <a:schemeClr val="accent4">
                    <a:lumMod val="75000"/>
                  </a:schemeClr>
                </a:solidFill>
              </a:rPr>
              <a:t>Giornale</a:t>
            </a:r>
          </a:p>
          <a:p>
            <a:r>
              <a:rPr lang="it-IT" dirty="0">
                <a:solidFill>
                  <a:schemeClr val="accent3">
                    <a:lumMod val="75000"/>
                  </a:schemeClr>
                </a:solidFill>
              </a:rPr>
              <a:t>Il giornale</a:t>
            </a:r>
          </a:p>
          <a:p>
            <a:r>
              <a:rPr lang="it-IT" dirty="0">
                <a:solidFill>
                  <a:schemeClr val="accent4">
                    <a:lumMod val="75000"/>
                  </a:schemeClr>
                </a:solidFill>
              </a:rPr>
              <a:t>Studente </a:t>
            </a:r>
          </a:p>
          <a:p>
            <a:r>
              <a:rPr lang="it-IT" dirty="0">
                <a:solidFill>
                  <a:schemeClr val="accent3">
                    <a:lumMod val="75000"/>
                  </a:schemeClr>
                </a:solidFill>
              </a:rPr>
              <a:t>Lo studente</a:t>
            </a:r>
          </a:p>
          <a:p>
            <a:r>
              <a:rPr lang="it-IT" dirty="0">
                <a:solidFill>
                  <a:schemeClr val="accent4">
                    <a:lumMod val="75000"/>
                  </a:schemeClr>
                </a:solidFill>
              </a:rPr>
              <a:t>Vernice</a:t>
            </a:r>
          </a:p>
          <a:p>
            <a:r>
              <a:rPr lang="it-IT" dirty="0">
                <a:solidFill>
                  <a:schemeClr val="accent3">
                    <a:lumMod val="75000"/>
                  </a:schemeClr>
                </a:solidFill>
              </a:rPr>
              <a:t>La vernice</a:t>
            </a:r>
          </a:p>
          <a:p>
            <a:r>
              <a:rPr lang="it-IT" dirty="0">
                <a:solidFill>
                  <a:schemeClr val="accent4">
                    <a:lumMod val="75000"/>
                  </a:schemeClr>
                </a:solidFill>
              </a:rPr>
              <a:t>Stadio</a:t>
            </a:r>
          </a:p>
          <a:p>
            <a:r>
              <a:rPr lang="it-IT" dirty="0">
                <a:solidFill>
                  <a:schemeClr val="accent3">
                    <a:lumMod val="75000"/>
                  </a:schemeClr>
                </a:solidFill>
              </a:rPr>
              <a:t>Lo stadio</a:t>
            </a:r>
          </a:p>
          <a:p>
            <a:endParaRPr lang="it-IT" dirty="0"/>
          </a:p>
        </p:txBody>
      </p:sp>
    </p:spTree>
    <p:extLst>
      <p:ext uri="{BB962C8B-B14F-4D97-AF65-F5344CB8AC3E}">
        <p14:creationId xmlns:p14="http://schemas.microsoft.com/office/powerpoint/2010/main" val="376570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circle(in)">
                                      <p:cBhvr>
                                        <p:cTn id="47" dur="2000"/>
                                        <p:tgtEl>
                                          <p:spTgt spid="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4">
                                            <p:txEl>
                                              <p:pRg st="1" end="1"/>
                                            </p:txEl>
                                          </p:spTgt>
                                        </p:tgtEl>
                                        <p:attrNameLst>
                                          <p:attrName>style.visibility</p:attrName>
                                        </p:attrNameLst>
                                      </p:cBhvr>
                                      <p:to>
                                        <p:strVal val="visible"/>
                                      </p:to>
                                    </p:set>
                                    <p:animEffect transition="in" filter="circle(in)">
                                      <p:cBhvr>
                                        <p:cTn id="52" dur="2000"/>
                                        <p:tgtEl>
                                          <p:spTgt spid="4">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4">
                                            <p:txEl>
                                              <p:pRg st="2" end="2"/>
                                            </p:txEl>
                                          </p:spTgt>
                                        </p:tgtEl>
                                        <p:attrNameLst>
                                          <p:attrName>style.visibility</p:attrName>
                                        </p:attrNameLst>
                                      </p:cBhvr>
                                      <p:to>
                                        <p:strVal val="visible"/>
                                      </p:to>
                                    </p:set>
                                    <p:animEffect transition="in" filter="circle(in)">
                                      <p:cBhvr>
                                        <p:cTn id="57" dur="2000"/>
                                        <p:tgtEl>
                                          <p:spTgt spid="4">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4">
                                            <p:txEl>
                                              <p:pRg st="3" end="3"/>
                                            </p:txEl>
                                          </p:spTgt>
                                        </p:tgtEl>
                                        <p:attrNameLst>
                                          <p:attrName>style.visibility</p:attrName>
                                        </p:attrNameLst>
                                      </p:cBhvr>
                                      <p:to>
                                        <p:strVal val="visible"/>
                                      </p:to>
                                    </p:set>
                                    <p:animEffect transition="in" filter="circle(in)">
                                      <p:cBhvr>
                                        <p:cTn id="62" dur="2000"/>
                                        <p:tgtEl>
                                          <p:spTgt spid="4">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4">
                                            <p:txEl>
                                              <p:pRg st="4" end="4"/>
                                            </p:txEl>
                                          </p:spTgt>
                                        </p:tgtEl>
                                        <p:attrNameLst>
                                          <p:attrName>style.visibility</p:attrName>
                                        </p:attrNameLst>
                                      </p:cBhvr>
                                      <p:to>
                                        <p:strVal val="visible"/>
                                      </p:to>
                                    </p:set>
                                    <p:animEffect transition="in" filter="circle(in)">
                                      <p:cBhvr>
                                        <p:cTn id="67" dur="2000"/>
                                        <p:tgtEl>
                                          <p:spTgt spid="4">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4">
                                            <p:txEl>
                                              <p:pRg st="5" end="5"/>
                                            </p:txEl>
                                          </p:spTgt>
                                        </p:tgtEl>
                                        <p:attrNameLst>
                                          <p:attrName>style.visibility</p:attrName>
                                        </p:attrNameLst>
                                      </p:cBhvr>
                                      <p:to>
                                        <p:strVal val="visible"/>
                                      </p:to>
                                    </p:set>
                                    <p:animEffect transition="in" filter="circle(in)">
                                      <p:cBhvr>
                                        <p:cTn id="72" dur="2000"/>
                                        <p:tgtEl>
                                          <p:spTgt spid="4">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4">
                                            <p:txEl>
                                              <p:pRg st="6" end="6"/>
                                            </p:txEl>
                                          </p:spTgt>
                                        </p:tgtEl>
                                        <p:attrNameLst>
                                          <p:attrName>style.visibility</p:attrName>
                                        </p:attrNameLst>
                                      </p:cBhvr>
                                      <p:to>
                                        <p:strVal val="visible"/>
                                      </p:to>
                                    </p:set>
                                    <p:animEffect transition="in" filter="circle(in)">
                                      <p:cBhvr>
                                        <p:cTn id="77" dur="2000"/>
                                        <p:tgtEl>
                                          <p:spTgt spid="4">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4">
                                            <p:txEl>
                                              <p:pRg st="7" end="7"/>
                                            </p:txEl>
                                          </p:spTgt>
                                        </p:tgtEl>
                                        <p:attrNameLst>
                                          <p:attrName>style.visibility</p:attrName>
                                        </p:attrNameLst>
                                      </p:cBhvr>
                                      <p:to>
                                        <p:strVal val="visible"/>
                                      </p:to>
                                    </p:set>
                                    <p:animEffect transition="in" filter="circle(in)">
                                      <p:cBhvr>
                                        <p:cTn id="82" dur="2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94FE97F1-DA3A-4364-A60A-8F639604FD9F}"/>
              </a:ext>
            </a:extLst>
          </p:cNvPr>
          <p:cNvSpPr>
            <a:spLocks noGrp="1"/>
          </p:cNvSpPr>
          <p:nvPr>
            <p:ph type="title"/>
          </p:nvPr>
        </p:nvSpPr>
        <p:spPr>
          <a:xfrm>
            <a:off x="1295402" y="982133"/>
            <a:ext cx="9601196" cy="748194"/>
          </a:xfrm>
        </p:spPr>
        <p:txBody>
          <a:bodyPr>
            <a:normAutofit fontScale="90000"/>
          </a:bodyPr>
          <a:lstStyle/>
          <a:p>
            <a:r>
              <a:rPr lang="it-IT" dirty="0"/>
              <a:t>Mettiamo l’articolo determinativo corretto</a:t>
            </a:r>
          </a:p>
        </p:txBody>
      </p:sp>
      <p:sp>
        <p:nvSpPr>
          <p:cNvPr id="3" name="Segnaposto contenuto 2">
            <a:extLst>
              <a:ext uri="{FF2B5EF4-FFF2-40B4-BE49-F238E27FC236}">
                <a16:creationId xmlns="" xmlns:a16="http://schemas.microsoft.com/office/drawing/2014/main" id="{727FF27B-196B-47DE-8DB2-3B0FF6A8E0E3}"/>
              </a:ext>
            </a:extLst>
          </p:cNvPr>
          <p:cNvSpPr>
            <a:spLocks noGrp="1"/>
          </p:cNvSpPr>
          <p:nvPr>
            <p:ph sz="half" idx="1"/>
          </p:nvPr>
        </p:nvSpPr>
        <p:spPr>
          <a:xfrm>
            <a:off x="1298448" y="2560320"/>
            <a:ext cx="4718304" cy="3573194"/>
          </a:xfrm>
        </p:spPr>
        <p:txBody>
          <a:bodyPr>
            <a:normAutofit/>
          </a:bodyPr>
          <a:lstStyle/>
          <a:p>
            <a:r>
              <a:rPr lang="it-IT" dirty="0">
                <a:solidFill>
                  <a:schemeClr val="accent4">
                    <a:lumMod val="75000"/>
                  </a:schemeClr>
                </a:solidFill>
              </a:rPr>
              <a:t>Amico </a:t>
            </a:r>
          </a:p>
          <a:p>
            <a:r>
              <a:rPr lang="it-IT" dirty="0">
                <a:solidFill>
                  <a:schemeClr val="accent3">
                    <a:lumMod val="75000"/>
                  </a:schemeClr>
                </a:solidFill>
              </a:rPr>
              <a:t>L’amico</a:t>
            </a:r>
          </a:p>
          <a:p>
            <a:r>
              <a:rPr lang="it-IT" dirty="0">
                <a:solidFill>
                  <a:schemeClr val="accent4">
                    <a:lumMod val="75000"/>
                  </a:schemeClr>
                </a:solidFill>
              </a:rPr>
              <a:t>Musica</a:t>
            </a:r>
          </a:p>
          <a:p>
            <a:r>
              <a:rPr lang="it-IT" dirty="0">
                <a:solidFill>
                  <a:schemeClr val="accent3">
                    <a:lumMod val="75000"/>
                  </a:schemeClr>
                </a:solidFill>
              </a:rPr>
              <a:t>La musica</a:t>
            </a:r>
          </a:p>
          <a:p>
            <a:r>
              <a:rPr lang="it-IT" dirty="0">
                <a:solidFill>
                  <a:schemeClr val="accent4">
                    <a:lumMod val="75000"/>
                  </a:schemeClr>
                </a:solidFill>
              </a:rPr>
              <a:t>Lezione </a:t>
            </a:r>
          </a:p>
          <a:p>
            <a:r>
              <a:rPr lang="it-IT" dirty="0">
                <a:solidFill>
                  <a:schemeClr val="accent3">
                    <a:lumMod val="75000"/>
                  </a:schemeClr>
                </a:solidFill>
              </a:rPr>
              <a:t>La lezione</a:t>
            </a:r>
          </a:p>
          <a:p>
            <a:r>
              <a:rPr lang="it-IT" dirty="0">
                <a:solidFill>
                  <a:schemeClr val="accent4">
                    <a:lumMod val="75000"/>
                  </a:schemeClr>
                </a:solidFill>
              </a:rPr>
              <a:t>Infermiera </a:t>
            </a:r>
          </a:p>
          <a:p>
            <a:r>
              <a:rPr lang="it-IT" dirty="0">
                <a:solidFill>
                  <a:schemeClr val="accent3">
                    <a:lumMod val="75000"/>
                  </a:schemeClr>
                </a:solidFill>
              </a:rPr>
              <a:t>L’infermiera</a:t>
            </a:r>
          </a:p>
        </p:txBody>
      </p:sp>
      <p:sp>
        <p:nvSpPr>
          <p:cNvPr id="4" name="Segnaposto contenuto 3">
            <a:extLst>
              <a:ext uri="{FF2B5EF4-FFF2-40B4-BE49-F238E27FC236}">
                <a16:creationId xmlns="" xmlns:a16="http://schemas.microsoft.com/office/drawing/2014/main" id="{7230430B-859E-4677-BAC1-8D9EF956C01B}"/>
              </a:ext>
            </a:extLst>
          </p:cNvPr>
          <p:cNvSpPr>
            <a:spLocks noGrp="1"/>
          </p:cNvSpPr>
          <p:nvPr>
            <p:ph sz="half" idx="2"/>
          </p:nvPr>
        </p:nvSpPr>
        <p:spPr>
          <a:xfrm>
            <a:off x="6181344" y="2560320"/>
            <a:ext cx="4718304" cy="3573194"/>
          </a:xfrm>
        </p:spPr>
        <p:txBody>
          <a:bodyPr>
            <a:normAutofit/>
          </a:bodyPr>
          <a:lstStyle/>
          <a:p>
            <a:r>
              <a:rPr lang="it-IT" dirty="0">
                <a:solidFill>
                  <a:schemeClr val="accent4">
                    <a:lumMod val="75000"/>
                  </a:schemeClr>
                </a:solidFill>
              </a:rPr>
              <a:t>Viaggio </a:t>
            </a:r>
          </a:p>
          <a:p>
            <a:r>
              <a:rPr lang="it-IT" dirty="0">
                <a:solidFill>
                  <a:schemeClr val="accent3">
                    <a:lumMod val="75000"/>
                  </a:schemeClr>
                </a:solidFill>
              </a:rPr>
              <a:t>Il viaggio</a:t>
            </a:r>
          </a:p>
          <a:p>
            <a:r>
              <a:rPr lang="it-IT" dirty="0">
                <a:solidFill>
                  <a:schemeClr val="accent4">
                    <a:lumMod val="75000"/>
                  </a:schemeClr>
                </a:solidFill>
              </a:rPr>
              <a:t>Zaino  </a:t>
            </a:r>
          </a:p>
          <a:p>
            <a:r>
              <a:rPr lang="it-IT" dirty="0">
                <a:solidFill>
                  <a:schemeClr val="accent3">
                    <a:lumMod val="75000"/>
                  </a:schemeClr>
                </a:solidFill>
              </a:rPr>
              <a:t>Lo zaino</a:t>
            </a:r>
          </a:p>
          <a:p>
            <a:r>
              <a:rPr lang="it-IT" dirty="0">
                <a:solidFill>
                  <a:schemeClr val="accent4">
                    <a:lumMod val="75000"/>
                  </a:schemeClr>
                </a:solidFill>
              </a:rPr>
              <a:t>Sedia </a:t>
            </a:r>
          </a:p>
          <a:p>
            <a:r>
              <a:rPr lang="it-IT" dirty="0">
                <a:solidFill>
                  <a:schemeClr val="accent3">
                    <a:lumMod val="75000"/>
                  </a:schemeClr>
                </a:solidFill>
              </a:rPr>
              <a:t>La sedia</a:t>
            </a:r>
          </a:p>
          <a:p>
            <a:r>
              <a:rPr lang="it-IT" dirty="0">
                <a:solidFill>
                  <a:schemeClr val="accent4">
                    <a:lumMod val="75000"/>
                  </a:schemeClr>
                </a:solidFill>
              </a:rPr>
              <a:t>Zio </a:t>
            </a:r>
          </a:p>
          <a:p>
            <a:r>
              <a:rPr lang="it-IT" dirty="0">
                <a:solidFill>
                  <a:schemeClr val="accent3">
                    <a:lumMod val="75000"/>
                  </a:schemeClr>
                </a:solidFill>
              </a:rPr>
              <a:t>Lo zio</a:t>
            </a:r>
          </a:p>
          <a:p>
            <a:endParaRPr lang="it-IT" dirty="0"/>
          </a:p>
        </p:txBody>
      </p:sp>
    </p:spTree>
    <p:extLst>
      <p:ext uri="{BB962C8B-B14F-4D97-AF65-F5344CB8AC3E}">
        <p14:creationId xmlns:p14="http://schemas.microsoft.com/office/powerpoint/2010/main" val="1935193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4">
                                            <p:txEl>
                                              <p:pRg st="0" end="0"/>
                                            </p:txEl>
                                          </p:spTgt>
                                        </p:tgtEl>
                                        <p:attrNameLst>
                                          <p:attrName>style.visibility</p:attrName>
                                        </p:attrNameLst>
                                      </p:cBhvr>
                                      <p:to>
                                        <p:strVal val="visible"/>
                                      </p:to>
                                    </p:set>
                                    <p:animEffect transition="in" filter="circle(in)">
                                      <p:cBhvr>
                                        <p:cTn id="47" dur="2000"/>
                                        <p:tgtEl>
                                          <p:spTgt spid="4">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4">
                                            <p:txEl>
                                              <p:pRg st="1" end="1"/>
                                            </p:txEl>
                                          </p:spTgt>
                                        </p:tgtEl>
                                        <p:attrNameLst>
                                          <p:attrName>style.visibility</p:attrName>
                                        </p:attrNameLst>
                                      </p:cBhvr>
                                      <p:to>
                                        <p:strVal val="visible"/>
                                      </p:to>
                                    </p:set>
                                    <p:animEffect transition="in" filter="circle(in)">
                                      <p:cBhvr>
                                        <p:cTn id="52" dur="2000"/>
                                        <p:tgtEl>
                                          <p:spTgt spid="4">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4">
                                            <p:txEl>
                                              <p:pRg st="2" end="2"/>
                                            </p:txEl>
                                          </p:spTgt>
                                        </p:tgtEl>
                                        <p:attrNameLst>
                                          <p:attrName>style.visibility</p:attrName>
                                        </p:attrNameLst>
                                      </p:cBhvr>
                                      <p:to>
                                        <p:strVal val="visible"/>
                                      </p:to>
                                    </p:set>
                                    <p:animEffect transition="in" filter="circle(in)">
                                      <p:cBhvr>
                                        <p:cTn id="57" dur="2000"/>
                                        <p:tgtEl>
                                          <p:spTgt spid="4">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4">
                                            <p:txEl>
                                              <p:pRg st="3" end="3"/>
                                            </p:txEl>
                                          </p:spTgt>
                                        </p:tgtEl>
                                        <p:attrNameLst>
                                          <p:attrName>style.visibility</p:attrName>
                                        </p:attrNameLst>
                                      </p:cBhvr>
                                      <p:to>
                                        <p:strVal val="visible"/>
                                      </p:to>
                                    </p:set>
                                    <p:animEffect transition="in" filter="circle(in)">
                                      <p:cBhvr>
                                        <p:cTn id="62" dur="2000"/>
                                        <p:tgtEl>
                                          <p:spTgt spid="4">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4">
                                            <p:txEl>
                                              <p:pRg st="4" end="4"/>
                                            </p:txEl>
                                          </p:spTgt>
                                        </p:tgtEl>
                                        <p:attrNameLst>
                                          <p:attrName>style.visibility</p:attrName>
                                        </p:attrNameLst>
                                      </p:cBhvr>
                                      <p:to>
                                        <p:strVal val="visible"/>
                                      </p:to>
                                    </p:set>
                                    <p:animEffect transition="in" filter="circle(in)">
                                      <p:cBhvr>
                                        <p:cTn id="67" dur="2000"/>
                                        <p:tgtEl>
                                          <p:spTgt spid="4">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4">
                                            <p:txEl>
                                              <p:pRg st="5" end="5"/>
                                            </p:txEl>
                                          </p:spTgt>
                                        </p:tgtEl>
                                        <p:attrNameLst>
                                          <p:attrName>style.visibility</p:attrName>
                                        </p:attrNameLst>
                                      </p:cBhvr>
                                      <p:to>
                                        <p:strVal val="visible"/>
                                      </p:to>
                                    </p:set>
                                    <p:animEffect transition="in" filter="circle(in)">
                                      <p:cBhvr>
                                        <p:cTn id="72" dur="2000"/>
                                        <p:tgtEl>
                                          <p:spTgt spid="4">
                                            <p:txEl>
                                              <p:pRg st="5" end="5"/>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4">
                                            <p:txEl>
                                              <p:pRg st="6" end="6"/>
                                            </p:txEl>
                                          </p:spTgt>
                                        </p:tgtEl>
                                        <p:attrNameLst>
                                          <p:attrName>style.visibility</p:attrName>
                                        </p:attrNameLst>
                                      </p:cBhvr>
                                      <p:to>
                                        <p:strVal val="visible"/>
                                      </p:to>
                                    </p:set>
                                    <p:animEffect transition="in" filter="circle(in)">
                                      <p:cBhvr>
                                        <p:cTn id="77" dur="2000"/>
                                        <p:tgtEl>
                                          <p:spTgt spid="4">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6" presetClass="entr" presetSubtype="16" fill="hold" grpId="0" nodeType="clickEffect">
                                  <p:stCondLst>
                                    <p:cond delay="0"/>
                                  </p:stCondLst>
                                  <p:childTnLst>
                                    <p:set>
                                      <p:cBhvr>
                                        <p:cTn id="81" dur="1" fill="hold">
                                          <p:stCondLst>
                                            <p:cond delay="0"/>
                                          </p:stCondLst>
                                        </p:cTn>
                                        <p:tgtEl>
                                          <p:spTgt spid="4">
                                            <p:txEl>
                                              <p:pRg st="7" end="7"/>
                                            </p:txEl>
                                          </p:spTgt>
                                        </p:tgtEl>
                                        <p:attrNameLst>
                                          <p:attrName>style.visibility</p:attrName>
                                        </p:attrNameLst>
                                      </p:cBhvr>
                                      <p:to>
                                        <p:strVal val="visible"/>
                                      </p:to>
                                    </p:set>
                                    <p:animEffect transition="in" filter="circle(in)">
                                      <p:cBhvr>
                                        <p:cTn id="82" dur="2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0D940341-54D4-4AD1-92CC-1D22F86A0984}"/>
              </a:ext>
            </a:extLst>
          </p:cNvPr>
          <p:cNvSpPr>
            <a:spLocks noGrp="1"/>
          </p:cNvSpPr>
          <p:nvPr>
            <p:ph type="title"/>
          </p:nvPr>
        </p:nvSpPr>
        <p:spPr>
          <a:xfrm>
            <a:off x="552107" y="1236132"/>
            <a:ext cx="10800520" cy="973277"/>
          </a:xfrm>
        </p:spPr>
        <p:txBody>
          <a:bodyPr>
            <a:noAutofit/>
          </a:bodyPr>
          <a:lstStyle/>
          <a:p>
            <a:r>
              <a:rPr lang="it-IT" sz="3200" b="1" dirty="0"/>
              <a:t>Metti l’articolo determinativo corretto e cambia al plurale</a:t>
            </a:r>
          </a:p>
        </p:txBody>
      </p:sp>
      <p:sp>
        <p:nvSpPr>
          <p:cNvPr id="3" name="Segnaposto contenuto 2">
            <a:extLst>
              <a:ext uri="{FF2B5EF4-FFF2-40B4-BE49-F238E27FC236}">
                <a16:creationId xmlns="" xmlns:a16="http://schemas.microsoft.com/office/drawing/2014/main" id="{DDB2EC83-D2FC-4E44-88D3-7485B9151DA6}"/>
              </a:ext>
            </a:extLst>
          </p:cNvPr>
          <p:cNvSpPr>
            <a:spLocks noGrp="1"/>
          </p:cNvSpPr>
          <p:nvPr>
            <p:ph idx="1"/>
          </p:nvPr>
        </p:nvSpPr>
        <p:spPr>
          <a:xfrm>
            <a:off x="872196" y="2489982"/>
            <a:ext cx="10480431" cy="3657600"/>
          </a:xfrm>
        </p:spPr>
        <p:txBody>
          <a:bodyPr>
            <a:normAutofit/>
          </a:bodyPr>
          <a:lstStyle/>
          <a:p>
            <a:pPr marL="457200" lvl="0" indent="-457200">
              <a:buFont typeface="+mj-lt"/>
              <a:buAutoNum type="arabicPeriod"/>
            </a:pPr>
            <a:r>
              <a:rPr lang="it-IT" b="1" dirty="0">
                <a:solidFill>
                  <a:schemeClr val="accent4">
                    <a:lumMod val="75000"/>
                  </a:schemeClr>
                </a:solidFill>
              </a:rPr>
              <a:t>IL</a:t>
            </a:r>
            <a:r>
              <a:rPr lang="it-IT" dirty="0">
                <a:solidFill>
                  <a:schemeClr val="accent4">
                    <a:lumMod val="75000"/>
                  </a:schemeClr>
                </a:solidFill>
              </a:rPr>
              <a:t> Ragazzo &gt;&gt;&gt; </a:t>
            </a:r>
            <a:r>
              <a:rPr lang="it-IT" dirty="0">
                <a:solidFill>
                  <a:srgbClr val="FF0000"/>
                </a:solidFill>
              </a:rPr>
              <a:t>I RAGAZZI</a:t>
            </a:r>
          </a:p>
          <a:p>
            <a:pPr marL="457200" lvl="0" indent="-457200">
              <a:buFont typeface="+mj-lt"/>
              <a:buAutoNum type="arabicPeriod"/>
            </a:pPr>
            <a:r>
              <a:rPr lang="it-IT" dirty="0">
                <a:solidFill>
                  <a:schemeClr val="accent4">
                    <a:lumMod val="75000"/>
                  </a:schemeClr>
                </a:solidFill>
              </a:rPr>
              <a:t>___ Casa &gt;&gt;&gt;_________________________</a:t>
            </a:r>
          </a:p>
          <a:p>
            <a:pPr marL="457200" lvl="0" indent="-457200">
              <a:buFont typeface="+mj-lt"/>
              <a:buAutoNum type="arabicPeriod"/>
            </a:pPr>
            <a:r>
              <a:rPr lang="it-IT" dirty="0">
                <a:solidFill>
                  <a:schemeClr val="accent4">
                    <a:lumMod val="75000"/>
                  </a:schemeClr>
                </a:solidFill>
              </a:rPr>
              <a:t>___ Persona &gt;&gt;&gt; ______________________</a:t>
            </a:r>
          </a:p>
          <a:p>
            <a:pPr marL="457200" lvl="0" indent="-457200">
              <a:buFont typeface="+mj-lt"/>
              <a:buAutoNum type="arabicPeriod"/>
            </a:pPr>
            <a:r>
              <a:rPr lang="it-IT" dirty="0">
                <a:solidFill>
                  <a:schemeClr val="accent4">
                    <a:lumMod val="75000"/>
                  </a:schemeClr>
                </a:solidFill>
              </a:rPr>
              <a:t>___ Scuola &gt;&gt;&gt; ______________________</a:t>
            </a:r>
          </a:p>
          <a:p>
            <a:pPr marL="457200" lvl="0" indent="-457200">
              <a:buFont typeface="+mj-lt"/>
              <a:buAutoNum type="arabicPeriod"/>
            </a:pPr>
            <a:r>
              <a:rPr lang="it-IT" dirty="0">
                <a:solidFill>
                  <a:schemeClr val="accent4">
                    <a:lumMod val="75000"/>
                  </a:schemeClr>
                </a:solidFill>
              </a:rPr>
              <a:t>___ Giornale &gt;&gt;&gt;______________________ </a:t>
            </a:r>
          </a:p>
          <a:p>
            <a:pPr marL="457200" lvl="0" indent="-457200">
              <a:buFont typeface="+mj-lt"/>
              <a:buAutoNum type="arabicPeriod"/>
            </a:pPr>
            <a:r>
              <a:rPr lang="it-IT" dirty="0">
                <a:solidFill>
                  <a:schemeClr val="accent4">
                    <a:lumMod val="75000"/>
                  </a:schemeClr>
                </a:solidFill>
              </a:rPr>
              <a:t>___ Studente &gt;&gt;&gt; ______________________</a:t>
            </a:r>
          </a:p>
          <a:p>
            <a:pPr marL="457200" lvl="0" indent="-457200">
              <a:buFont typeface="+mj-lt"/>
              <a:buAutoNum type="arabicPeriod"/>
            </a:pPr>
            <a:r>
              <a:rPr lang="it-IT" dirty="0">
                <a:solidFill>
                  <a:schemeClr val="accent4">
                    <a:lumMod val="75000"/>
                  </a:schemeClr>
                </a:solidFill>
              </a:rPr>
              <a:t>___ Vernice &gt;&gt;&gt; ______________________</a:t>
            </a:r>
          </a:p>
          <a:p>
            <a:pPr marL="457200" lvl="0" indent="-457200">
              <a:buFont typeface="+mj-lt"/>
              <a:buAutoNum type="arabicPeriod"/>
            </a:pPr>
            <a:r>
              <a:rPr lang="it-IT" dirty="0">
                <a:solidFill>
                  <a:schemeClr val="accent4">
                    <a:lumMod val="75000"/>
                  </a:schemeClr>
                </a:solidFill>
              </a:rPr>
              <a:t>___ Stadio &gt;&gt;&gt; ______________________</a:t>
            </a:r>
          </a:p>
          <a:p>
            <a:endParaRPr lang="it-IT" sz="2800" dirty="0">
              <a:solidFill>
                <a:schemeClr val="accent3">
                  <a:lumMod val="75000"/>
                </a:schemeClr>
              </a:solidFill>
            </a:endParaRPr>
          </a:p>
        </p:txBody>
      </p:sp>
    </p:spTree>
    <p:extLst>
      <p:ext uri="{BB962C8B-B14F-4D97-AF65-F5344CB8AC3E}">
        <p14:creationId xmlns:p14="http://schemas.microsoft.com/office/powerpoint/2010/main" val="204229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0D940341-54D4-4AD1-92CC-1D22F86A0984}"/>
              </a:ext>
            </a:extLst>
          </p:cNvPr>
          <p:cNvSpPr>
            <a:spLocks noGrp="1"/>
          </p:cNvSpPr>
          <p:nvPr>
            <p:ph type="title"/>
          </p:nvPr>
        </p:nvSpPr>
        <p:spPr>
          <a:xfrm>
            <a:off x="872196" y="1363132"/>
            <a:ext cx="10906538" cy="973277"/>
          </a:xfrm>
        </p:spPr>
        <p:txBody>
          <a:bodyPr>
            <a:noAutofit/>
          </a:bodyPr>
          <a:lstStyle/>
          <a:p>
            <a:r>
              <a:rPr lang="it-IT" sz="3600" b="1" dirty="0"/>
              <a:t>Cambia dal singolare al plurale i nomi e gli articoli</a:t>
            </a:r>
          </a:p>
        </p:txBody>
      </p:sp>
      <p:sp>
        <p:nvSpPr>
          <p:cNvPr id="3" name="Segnaposto contenuto 2">
            <a:extLst>
              <a:ext uri="{FF2B5EF4-FFF2-40B4-BE49-F238E27FC236}">
                <a16:creationId xmlns="" xmlns:a16="http://schemas.microsoft.com/office/drawing/2014/main" id="{DDB2EC83-D2FC-4E44-88D3-7485B9151DA6}"/>
              </a:ext>
            </a:extLst>
          </p:cNvPr>
          <p:cNvSpPr>
            <a:spLocks noGrp="1"/>
          </p:cNvSpPr>
          <p:nvPr>
            <p:ph idx="1"/>
          </p:nvPr>
        </p:nvSpPr>
        <p:spPr>
          <a:xfrm>
            <a:off x="872196" y="2489982"/>
            <a:ext cx="10480431" cy="3657600"/>
          </a:xfrm>
        </p:spPr>
        <p:txBody>
          <a:bodyPr>
            <a:normAutofit fontScale="77500" lnSpcReduction="20000"/>
          </a:bodyPr>
          <a:lstStyle/>
          <a:p>
            <a:pPr marL="514350" indent="-514350">
              <a:buFont typeface="+mj-lt"/>
              <a:buAutoNum type="arabicPeriod"/>
            </a:pPr>
            <a:r>
              <a:rPr lang="it-IT" sz="2800" dirty="0">
                <a:solidFill>
                  <a:schemeClr val="accent4">
                    <a:lumMod val="75000"/>
                  </a:schemeClr>
                </a:solidFill>
              </a:rPr>
              <a:t>La casa bella                      Le case belle</a:t>
            </a:r>
          </a:p>
          <a:p>
            <a:pPr marL="514350" indent="-514350">
              <a:buFont typeface="+mj-lt"/>
              <a:buAutoNum type="arabicPeriod"/>
            </a:pPr>
            <a:r>
              <a:rPr lang="it-IT" sz="2800" dirty="0">
                <a:solidFill>
                  <a:schemeClr val="accent4">
                    <a:lumMod val="75000"/>
                  </a:schemeClr>
                </a:solidFill>
              </a:rPr>
              <a:t>Il paese grande</a:t>
            </a:r>
          </a:p>
          <a:p>
            <a:pPr marL="514350" indent="-514350">
              <a:buFont typeface="+mj-lt"/>
              <a:buAutoNum type="arabicPeriod"/>
            </a:pPr>
            <a:r>
              <a:rPr lang="it-IT" sz="2800" dirty="0">
                <a:solidFill>
                  <a:schemeClr val="accent4">
                    <a:lumMod val="75000"/>
                  </a:schemeClr>
                </a:solidFill>
              </a:rPr>
              <a:t>Il ragazzo alto</a:t>
            </a:r>
          </a:p>
          <a:p>
            <a:pPr marL="514350" indent="-514350">
              <a:buFont typeface="+mj-lt"/>
              <a:buAutoNum type="arabicPeriod"/>
            </a:pPr>
            <a:r>
              <a:rPr lang="it-IT" sz="2800" dirty="0">
                <a:solidFill>
                  <a:schemeClr val="accent4">
                    <a:lumMod val="75000"/>
                  </a:schemeClr>
                </a:solidFill>
              </a:rPr>
              <a:t>La maglietta nera</a:t>
            </a:r>
          </a:p>
          <a:p>
            <a:pPr marL="514350" indent="-514350">
              <a:buFont typeface="+mj-lt"/>
              <a:buAutoNum type="arabicPeriod"/>
            </a:pPr>
            <a:r>
              <a:rPr lang="it-IT" sz="2800" dirty="0">
                <a:solidFill>
                  <a:schemeClr val="accent4">
                    <a:lumMod val="75000"/>
                  </a:schemeClr>
                </a:solidFill>
              </a:rPr>
              <a:t>Il libro nuovo</a:t>
            </a:r>
          </a:p>
          <a:p>
            <a:pPr marL="514350" indent="-514350">
              <a:buFont typeface="+mj-lt"/>
              <a:buAutoNum type="arabicPeriod"/>
            </a:pPr>
            <a:r>
              <a:rPr lang="it-IT" sz="2800" dirty="0">
                <a:solidFill>
                  <a:schemeClr val="accent4">
                    <a:lumMod val="75000"/>
                  </a:schemeClr>
                </a:solidFill>
              </a:rPr>
              <a:t>Lo studente bravo</a:t>
            </a:r>
          </a:p>
          <a:p>
            <a:pPr marL="514350" indent="-514350">
              <a:buFont typeface="+mj-lt"/>
              <a:buAutoNum type="arabicPeriod"/>
            </a:pPr>
            <a:r>
              <a:rPr lang="it-IT" sz="2800" dirty="0">
                <a:solidFill>
                  <a:schemeClr val="accent4">
                    <a:lumMod val="75000"/>
                  </a:schemeClr>
                </a:solidFill>
              </a:rPr>
              <a:t>Lo zaino verde</a:t>
            </a:r>
          </a:p>
          <a:p>
            <a:pPr marL="514350" indent="-514350">
              <a:buFont typeface="+mj-lt"/>
              <a:buAutoNum type="arabicPeriod"/>
            </a:pPr>
            <a:r>
              <a:rPr lang="it-IT" sz="2800" dirty="0">
                <a:solidFill>
                  <a:schemeClr val="accent4">
                    <a:lumMod val="75000"/>
                  </a:schemeClr>
                </a:solidFill>
              </a:rPr>
              <a:t>L’amico buono</a:t>
            </a:r>
          </a:p>
          <a:p>
            <a:pPr marL="514350" indent="-514350">
              <a:buFont typeface="+mj-lt"/>
              <a:buAutoNum type="arabicPeriod"/>
            </a:pPr>
            <a:r>
              <a:rPr lang="it-IT" sz="2800" dirty="0">
                <a:solidFill>
                  <a:schemeClr val="accent4">
                    <a:lumMod val="75000"/>
                  </a:schemeClr>
                </a:solidFill>
              </a:rPr>
              <a:t>L’informazione utile</a:t>
            </a:r>
          </a:p>
          <a:p>
            <a:pPr marL="514350" indent="-514350">
              <a:buFont typeface="+mj-lt"/>
              <a:buAutoNum type="arabicPeriod"/>
            </a:pPr>
            <a:r>
              <a:rPr lang="it-IT" sz="2800" dirty="0">
                <a:solidFill>
                  <a:schemeClr val="accent4">
                    <a:lumMod val="75000"/>
                  </a:schemeClr>
                </a:solidFill>
              </a:rPr>
              <a:t>La sedia comoda</a:t>
            </a:r>
          </a:p>
          <a:p>
            <a:endParaRPr lang="it-IT" sz="2800" dirty="0">
              <a:solidFill>
                <a:schemeClr val="accent3">
                  <a:lumMod val="75000"/>
                </a:schemeClr>
              </a:solidFill>
            </a:endParaRPr>
          </a:p>
        </p:txBody>
      </p:sp>
      <p:cxnSp>
        <p:nvCxnSpPr>
          <p:cNvPr id="5" name="Connettore 2 4">
            <a:extLst>
              <a:ext uri="{FF2B5EF4-FFF2-40B4-BE49-F238E27FC236}">
                <a16:creationId xmlns="" xmlns:a16="http://schemas.microsoft.com/office/drawing/2014/main" id="{ABF8D949-EB0F-43F0-A248-D82FC4368631}"/>
              </a:ext>
            </a:extLst>
          </p:cNvPr>
          <p:cNvCxnSpPr/>
          <p:nvPr/>
        </p:nvCxnSpPr>
        <p:spPr>
          <a:xfrm>
            <a:off x="3416300" y="2616200"/>
            <a:ext cx="14351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355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ircle(in)">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olo 3">
            <a:extLst>
              <a:ext uri="{FF2B5EF4-FFF2-40B4-BE49-F238E27FC236}">
                <a16:creationId xmlns="" xmlns:a16="http://schemas.microsoft.com/office/drawing/2014/main" id="{2E11E7AA-0B25-4B70-AD2D-2512507A0DEF}"/>
              </a:ext>
            </a:extLst>
          </p:cNvPr>
          <p:cNvSpPr>
            <a:spLocks noGrp="1"/>
          </p:cNvSpPr>
          <p:nvPr>
            <p:ph type="ctrTitle"/>
          </p:nvPr>
        </p:nvSpPr>
        <p:spPr/>
        <p:txBody>
          <a:bodyPr>
            <a:normAutofit/>
          </a:bodyPr>
          <a:lstStyle/>
          <a:p>
            <a:pPr algn="ctr"/>
            <a:endParaRPr lang="it-IT" dirty="0"/>
          </a:p>
        </p:txBody>
      </p:sp>
      <p:sp>
        <p:nvSpPr>
          <p:cNvPr id="2" name="Sottotitolo 1"/>
          <p:cNvSpPr>
            <a:spLocks noGrp="1"/>
          </p:cNvSpPr>
          <p:nvPr>
            <p:ph type="subTitle" idx="1"/>
          </p:nvPr>
        </p:nvSpPr>
        <p:spPr/>
        <p:txBody>
          <a:bodyPr/>
          <a:lstStyle/>
          <a:p>
            <a:endParaRPr lang="it-IT"/>
          </a:p>
        </p:txBody>
      </p:sp>
      <p:sp>
        <p:nvSpPr>
          <p:cNvPr id="7" name="Sottotitolo 2">
            <a:extLst>
              <a:ext uri="{FF2B5EF4-FFF2-40B4-BE49-F238E27FC236}">
                <a16:creationId xmlns="" xmlns:a16="http://schemas.microsoft.com/office/drawing/2014/main" id="{E0EBAB34-A3B2-4C40-B7D9-DC69BB1EE1AF}"/>
              </a:ext>
            </a:extLst>
          </p:cNvPr>
          <p:cNvSpPr txBox="1">
            <a:spLocks/>
          </p:cNvSpPr>
          <p:nvPr/>
        </p:nvSpPr>
        <p:spPr>
          <a:xfrm>
            <a:off x="1524000" y="3784601"/>
            <a:ext cx="9448800" cy="685800"/>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457200">
              <a:lnSpc>
                <a:spcPct val="100000"/>
              </a:lnSpc>
              <a:spcBef>
                <a:spcPct val="20000"/>
              </a:spcBef>
              <a:spcAft>
                <a:spcPts val="600"/>
              </a:spcAft>
              <a:buClr>
                <a:srgbClr val="83992A"/>
              </a:buClr>
              <a:buSzPct val="115000"/>
              <a:buFont typeface="Arial"/>
              <a:buNone/>
              <a:defRPr/>
            </a:pPr>
            <a:r>
              <a:rPr lang="it-IT" sz="3600" b="1" dirty="0" smtClean="0">
                <a:solidFill>
                  <a:prstClr val="black"/>
                </a:solidFill>
                <a:latin typeface="Garamond" panose="02020404030301010803"/>
              </a:rPr>
              <a:t>Lezione 5</a:t>
            </a:r>
          </a:p>
          <a:p>
            <a:endParaRPr lang="it-IT" b="1" dirty="0"/>
          </a:p>
        </p:txBody>
      </p:sp>
    </p:spTree>
    <p:extLst>
      <p:ext uri="{BB962C8B-B14F-4D97-AF65-F5344CB8AC3E}">
        <p14:creationId xmlns:p14="http://schemas.microsoft.com/office/powerpoint/2010/main" val="11306151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Segnaposto contenuto 2">
            <a:extLst>
              <a:ext uri="{FF2B5EF4-FFF2-40B4-BE49-F238E27FC236}">
                <a16:creationId xmlns="" xmlns:a16="http://schemas.microsoft.com/office/drawing/2014/main" id="{3705CB5B-5473-4CD5-9811-00990CD0B77B}"/>
              </a:ext>
            </a:extLst>
          </p:cNvPr>
          <p:cNvSpPr>
            <a:spLocks noGrp="1"/>
          </p:cNvSpPr>
          <p:nvPr>
            <p:ph idx="1"/>
          </p:nvPr>
        </p:nvSpPr>
        <p:spPr>
          <a:xfrm>
            <a:off x="3035300" y="797561"/>
            <a:ext cx="9156700" cy="688339"/>
          </a:xfrm>
        </p:spPr>
        <p:txBody>
          <a:bodyPr>
            <a:normAutofit lnSpcReduction="10000"/>
          </a:bodyPr>
          <a:lstStyle/>
          <a:p>
            <a:pPr marL="0" indent="0" algn="ctr">
              <a:buNone/>
            </a:pPr>
            <a:r>
              <a:rPr lang="it-IT" b="1" dirty="0"/>
              <a:t>GUARDA LE IMMAGINI: indovina la parola corrispondente ed inserisci l’articolo determinativo corretto</a:t>
            </a:r>
          </a:p>
        </p:txBody>
      </p:sp>
      <p:pic>
        <p:nvPicPr>
          <p:cNvPr id="2050" name="Picture 2" descr="La camera del albergo - Foto di Hotel La Rocca Sport &amp; Benessere, Chatillon  - Tripadvisor">
            <a:extLst>
              <a:ext uri="{FF2B5EF4-FFF2-40B4-BE49-F238E27FC236}">
                <a16:creationId xmlns="" xmlns:a16="http://schemas.microsoft.com/office/drawing/2014/main" id="{B6B7408D-96CA-4292-AA27-7870C1FC6E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713" y="1887538"/>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Viaggi in aereo: ora è necessaria un'autocertificazione | SiViaggia">
            <a:extLst>
              <a:ext uri="{FF2B5EF4-FFF2-40B4-BE49-F238E27FC236}">
                <a16:creationId xmlns="" xmlns:a16="http://schemas.microsoft.com/office/drawing/2014/main" id="{10DA67EF-0F4F-407B-AC60-AD0C315EAA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887537"/>
            <a:ext cx="28289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PECCHIO A PAVIMENTO DA CAMERA CM 40x160 BIANCO - Brico Casa">
            <a:extLst>
              <a:ext uri="{FF2B5EF4-FFF2-40B4-BE49-F238E27FC236}">
                <a16:creationId xmlns="" xmlns:a16="http://schemas.microsoft.com/office/drawing/2014/main" id="{864170CE-C64F-4A5D-804D-9651B98EA1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1662" y="1887536"/>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 xmlns:a16="http://schemas.microsoft.com/office/drawing/2014/main" id="{D431BF56-B8AE-40D1-9BD3-3C3B979CB2EF}"/>
              </a:ext>
            </a:extLst>
          </p:cNvPr>
          <p:cNvSpPr txBox="1"/>
          <p:nvPr/>
        </p:nvSpPr>
        <p:spPr>
          <a:xfrm>
            <a:off x="3773496" y="1301234"/>
            <a:ext cx="8065028" cy="369332"/>
          </a:xfrm>
          <a:prstGeom prst="rect">
            <a:avLst/>
          </a:prstGeom>
          <a:noFill/>
        </p:spPr>
        <p:txBody>
          <a:bodyPr wrap="none" rtlCol="0">
            <a:spAutoFit/>
          </a:bodyPr>
          <a:lstStyle/>
          <a:p>
            <a:r>
              <a:rPr lang="it-IT" dirty="0"/>
              <a:t>SPECCHIO – LETTO – AEREO – ALBERGO – TURISTI – LENZUOLA - FINESTRA</a:t>
            </a:r>
          </a:p>
        </p:txBody>
      </p:sp>
      <p:pic>
        <p:nvPicPr>
          <p:cNvPr id="2058" name="Picture 10" descr="FINESTRA IN PVC NOCE 2 ANTE 120x140 cm (LxH) | Bricoman">
            <a:extLst>
              <a:ext uri="{FF2B5EF4-FFF2-40B4-BE49-F238E27FC236}">
                <a16:creationId xmlns="" xmlns:a16="http://schemas.microsoft.com/office/drawing/2014/main" id="{98FE7F4B-D617-49CD-9DCF-91DD5F0168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 y="4432301"/>
            <a:ext cx="2397125" cy="239712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Turisti 2.0: ecco come cambia il modo di viaggiare nell'epoca di internet |  Stretto Web">
            <a:extLst>
              <a:ext uri="{FF2B5EF4-FFF2-40B4-BE49-F238E27FC236}">
                <a16:creationId xmlns="" xmlns:a16="http://schemas.microsoft.com/office/drawing/2014/main" id="{94170DF1-72C2-408D-8AD6-99DB725E39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9424" y="4290494"/>
            <a:ext cx="2876549" cy="239712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Set lenzuola matrimoniale | 100% lino Made in Italy">
            <a:extLst>
              <a:ext uri="{FF2B5EF4-FFF2-40B4-BE49-F238E27FC236}">
                <a16:creationId xmlns="" xmlns:a16="http://schemas.microsoft.com/office/drawing/2014/main" id="{0BD12876-400B-4423-84BC-0D1CE1C00E0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51800" y="4290494"/>
            <a:ext cx="3441700" cy="2567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6286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4" y="0"/>
            <a:ext cx="1219416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200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0" name="Picture 6" descr="Palermo città delle meraviglie, chiusi gli uffici di informazione per i  turisti | BlogSicilia - Ultime notizie dalla Sicilia">
            <a:extLst>
              <a:ext uri="{FF2B5EF4-FFF2-40B4-BE49-F238E27FC236}">
                <a16:creationId xmlns="" xmlns:a16="http://schemas.microsoft.com/office/drawing/2014/main" id="{92934235-A3DA-4C06-9EFA-481F85F57EE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5897" y="1016000"/>
            <a:ext cx="4788741" cy="5118100"/>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 xmlns:a16="http://schemas.microsoft.com/office/drawing/2014/main" id="{CEAC119C-256A-47D9-8664-7E6E02B6BE2E}"/>
              </a:ext>
            </a:extLst>
          </p:cNvPr>
          <p:cNvSpPr txBox="1"/>
          <p:nvPr/>
        </p:nvSpPr>
        <p:spPr>
          <a:xfrm>
            <a:off x="487362" y="1892300"/>
            <a:ext cx="5722938" cy="2862322"/>
          </a:xfrm>
          <a:prstGeom prst="rect">
            <a:avLst/>
          </a:prstGeom>
          <a:noFill/>
        </p:spPr>
        <p:txBody>
          <a:bodyPr wrap="square" rtlCol="0">
            <a:spAutoFit/>
          </a:bodyPr>
          <a:lstStyle/>
          <a:p>
            <a:r>
              <a:rPr lang="it-IT" sz="3600" dirty="0"/>
              <a:t>Guarda questa immagine. Secondo te: Cosa è? A cosa serve?</a:t>
            </a:r>
            <a:br>
              <a:rPr lang="it-IT" sz="3600" dirty="0"/>
            </a:br>
            <a:r>
              <a:rPr lang="it-IT" sz="3600" dirty="0"/>
              <a:t>Parlane con i compagni e con l’insegnante</a:t>
            </a:r>
          </a:p>
        </p:txBody>
      </p:sp>
    </p:spTree>
    <p:extLst>
      <p:ext uri="{BB962C8B-B14F-4D97-AF65-F5344CB8AC3E}">
        <p14:creationId xmlns:p14="http://schemas.microsoft.com/office/powerpoint/2010/main" val="3007777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130986D5-109C-4733-B49B-E8DFE195FD29}"/>
              </a:ext>
            </a:extLst>
          </p:cNvPr>
          <p:cNvSpPr>
            <a:spLocks noGrp="1"/>
          </p:cNvSpPr>
          <p:nvPr>
            <p:ph type="title"/>
          </p:nvPr>
        </p:nvSpPr>
        <p:spPr>
          <a:xfrm>
            <a:off x="6094412" y="982132"/>
            <a:ext cx="4802185" cy="1303867"/>
          </a:xfrm>
        </p:spPr>
        <p:txBody>
          <a:bodyPr vert="horz" lIns="91440" tIns="45720" rIns="91440" bIns="45720" rtlCol="0" anchor="ctr">
            <a:normAutofit fontScale="90000"/>
          </a:bodyPr>
          <a:lstStyle/>
          <a:p>
            <a:pPr>
              <a:lnSpc>
                <a:spcPct val="90000"/>
              </a:lnSpc>
            </a:pPr>
            <a:r>
              <a:rPr lang="it-IT" sz="3700" dirty="0">
                <a:solidFill>
                  <a:srgbClr val="262626"/>
                </a:solidFill>
              </a:rPr>
              <a:t>Video: </a:t>
            </a:r>
            <a:r>
              <a:rPr lang="it-IT" sz="3700" b="1" dirty="0">
                <a:solidFill>
                  <a:srgbClr val="262626"/>
                </a:solidFill>
              </a:rPr>
              <a:t>Gli attori coinvolti nel sistema turistico</a:t>
            </a:r>
          </a:p>
        </p:txBody>
      </p:sp>
      <p:sp>
        <p:nvSpPr>
          <p:cNvPr id="7" name="Segnaposto testo 6">
            <a:extLst>
              <a:ext uri="{FF2B5EF4-FFF2-40B4-BE49-F238E27FC236}">
                <a16:creationId xmlns="" xmlns:a16="http://schemas.microsoft.com/office/drawing/2014/main" id="{04131A73-D7E1-4C74-8A91-288CAADAD5EF}"/>
              </a:ext>
            </a:extLst>
          </p:cNvPr>
          <p:cNvSpPr>
            <a:spLocks noGrp="1"/>
          </p:cNvSpPr>
          <p:nvPr>
            <p:ph type="body" idx="1"/>
          </p:nvPr>
        </p:nvSpPr>
        <p:spPr>
          <a:xfrm>
            <a:off x="6094412" y="2556932"/>
            <a:ext cx="4802184" cy="3318936"/>
          </a:xfrm>
        </p:spPr>
        <p:txBody>
          <a:bodyPr vert="horz" lIns="91440" tIns="45720" rIns="91440" bIns="45720" rtlCol="0" anchor="t">
            <a:normAutofit/>
          </a:bodyPr>
          <a:lstStyle/>
          <a:p>
            <a:pPr>
              <a:buFont typeface="Arial"/>
              <a:buChar char="•"/>
            </a:pPr>
            <a:r>
              <a:rPr lang="it-IT" sz="3200" dirty="0">
                <a:solidFill>
                  <a:srgbClr val="262626"/>
                </a:solidFill>
              </a:rPr>
              <a:t>Guardiamo il video </a:t>
            </a:r>
            <a:r>
              <a:rPr lang="it-IT" sz="3200" b="1" dirty="0">
                <a:solidFill>
                  <a:srgbClr val="262626"/>
                </a:solidFill>
              </a:rPr>
              <a:t>due volte</a:t>
            </a:r>
            <a:r>
              <a:rPr lang="it-IT" sz="3200" dirty="0">
                <a:solidFill>
                  <a:srgbClr val="262626"/>
                </a:solidFill>
              </a:rPr>
              <a:t>, poi rispondiamo insieme alle domande</a:t>
            </a:r>
          </a:p>
        </p:txBody>
      </p:sp>
      <p:pic>
        <p:nvPicPr>
          <p:cNvPr id="11" name="Graphic 10" descr="Video camera">
            <a:extLst>
              <a:ext uri="{FF2B5EF4-FFF2-40B4-BE49-F238E27FC236}">
                <a16:creationId xmlns="" xmlns:a16="http://schemas.microsoft.com/office/drawing/2014/main" id="{D912B9D1-0641-4788-8B51-5830670CDFB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421693" y="1410208"/>
            <a:ext cx="3858780" cy="3858780"/>
          </a:xfrm>
          <a:prstGeom prst="rect">
            <a:avLst/>
          </a:prstGeom>
        </p:spPr>
      </p:pic>
    </p:spTree>
    <p:extLst>
      <p:ext uri="{BB962C8B-B14F-4D97-AF65-F5344CB8AC3E}">
        <p14:creationId xmlns:p14="http://schemas.microsoft.com/office/powerpoint/2010/main" val="23614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Video-5">
            <a:hlinkClick r:id="" action="ppaction://media"/>
            <a:extLst>
              <a:ext uri="{FF2B5EF4-FFF2-40B4-BE49-F238E27FC236}">
                <a16:creationId xmlns="" xmlns:a16="http://schemas.microsoft.com/office/drawing/2014/main" id="{1EB25115-536F-4432-B1AF-0ED6ECFB225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218239"/>
          </a:xfrm>
        </p:spPr>
      </p:pic>
    </p:spTree>
    <p:extLst>
      <p:ext uri="{BB962C8B-B14F-4D97-AF65-F5344CB8AC3E}">
        <p14:creationId xmlns:p14="http://schemas.microsoft.com/office/powerpoint/2010/main" val="351395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7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052E7B3D-8C12-4AA6-B517-C70990242C01}"/>
              </a:ext>
            </a:extLst>
          </p:cNvPr>
          <p:cNvSpPr>
            <a:spLocks noGrp="1"/>
          </p:cNvSpPr>
          <p:nvPr>
            <p:ph type="title"/>
          </p:nvPr>
        </p:nvSpPr>
        <p:spPr/>
        <p:txBody>
          <a:bodyPr>
            <a:normAutofit fontScale="90000"/>
          </a:bodyPr>
          <a:lstStyle/>
          <a:p>
            <a:r>
              <a:rPr lang="it-IT" dirty="0"/>
              <a:t>In generale, di cosa parla questo video?</a:t>
            </a:r>
            <a:br>
              <a:rPr lang="it-IT" dirty="0"/>
            </a:br>
            <a:endParaRPr lang="it-IT" dirty="0"/>
          </a:p>
        </p:txBody>
      </p:sp>
      <p:sp>
        <p:nvSpPr>
          <p:cNvPr id="3" name="Segnaposto contenuto 2">
            <a:extLst>
              <a:ext uri="{FF2B5EF4-FFF2-40B4-BE49-F238E27FC236}">
                <a16:creationId xmlns="" xmlns:a16="http://schemas.microsoft.com/office/drawing/2014/main" id="{1D234FA3-2C73-4A1B-9016-B4A023CF45CA}"/>
              </a:ext>
            </a:extLst>
          </p:cNvPr>
          <p:cNvSpPr>
            <a:spLocks noGrp="1"/>
          </p:cNvSpPr>
          <p:nvPr>
            <p:ph idx="1"/>
          </p:nvPr>
        </p:nvSpPr>
        <p:spPr/>
        <p:txBody>
          <a:bodyPr>
            <a:normAutofit/>
          </a:bodyPr>
          <a:lstStyle/>
          <a:p>
            <a:pPr marL="0" indent="0" algn="ctr">
              <a:buNone/>
            </a:pPr>
            <a:r>
              <a:rPr lang="it-IT" sz="3600" dirty="0"/>
              <a:t>Questo video parla...</a:t>
            </a:r>
          </a:p>
          <a:p>
            <a:pPr marL="0" indent="0" algn="ctr">
              <a:buNone/>
            </a:pPr>
            <a:endParaRPr lang="it-IT" sz="3600" dirty="0"/>
          </a:p>
          <a:p>
            <a:r>
              <a:rPr lang="it-IT" sz="3200" dirty="0"/>
              <a:t>Di controllo del sistema turistico</a:t>
            </a:r>
          </a:p>
          <a:p>
            <a:r>
              <a:rPr lang="it-IT" sz="3200" dirty="0"/>
              <a:t>Dei produttori di informazioni turistiche</a:t>
            </a:r>
          </a:p>
          <a:p>
            <a:r>
              <a:rPr lang="it-IT" sz="3200" dirty="0"/>
              <a:t>Delle altre persone coinvolte nel sistema turistico </a:t>
            </a:r>
          </a:p>
          <a:p>
            <a:endParaRPr lang="it-IT" dirty="0"/>
          </a:p>
        </p:txBody>
      </p:sp>
    </p:spTree>
    <p:extLst>
      <p:ext uri="{BB962C8B-B14F-4D97-AF65-F5344CB8AC3E}">
        <p14:creationId xmlns:p14="http://schemas.microsoft.com/office/powerpoint/2010/main" val="607635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ircle(in)">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olo 3">
            <a:extLst>
              <a:ext uri="{FF2B5EF4-FFF2-40B4-BE49-F238E27FC236}">
                <a16:creationId xmlns="" xmlns:a16="http://schemas.microsoft.com/office/drawing/2014/main" id="{AC17F125-8C99-4711-8235-4D539B7CBB96}"/>
              </a:ext>
            </a:extLst>
          </p:cNvPr>
          <p:cNvSpPr>
            <a:spLocks noGrp="1"/>
          </p:cNvSpPr>
          <p:nvPr>
            <p:ph type="title"/>
          </p:nvPr>
        </p:nvSpPr>
        <p:spPr>
          <a:xfrm>
            <a:off x="3213101" y="370673"/>
            <a:ext cx="8610600" cy="1293028"/>
          </a:xfrm>
        </p:spPr>
        <p:txBody>
          <a:bodyPr/>
          <a:lstStyle/>
          <a:p>
            <a:r>
              <a:rPr lang="it-IT" dirty="0"/>
              <a:t>Ecco cosa dice il nostro esperto nel video:</a:t>
            </a:r>
          </a:p>
        </p:txBody>
      </p:sp>
      <p:sp>
        <p:nvSpPr>
          <p:cNvPr id="5" name="Segnaposto contenuto 4">
            <a:extLst>
              <a:ext uri="{FF2B5EF4-FFF2-40B4-BE49-F238E27FC236}">
                <a16:creationId xmlns="" xmlns:a16="http://schemas.microsoft.com/office/drawing/2014/main" id="{9B7AC663-AA54-4B46-90E0-5DCE24A9827B}"/>
              </a:ext>
            </a:extLst>
          </p:cNvPr>
          <p:cNvSpPr>
            <a:spLocks noGrp="1"/>
          </p:cNvSpPr>
          <p:nvPr>
            <p:ph idx="1"/>
          </p:nvPr>
        </p:nvSpPr>
        <p:spPr>
          <a:xfrm>
            <a:off x="241300" y="1991529"/>
            <a:ext cx="11709400" cy="4457699"/>
          </a:xfrm>
        </p:spPr>
        <p:txBody>
          <a:bodyPr>
            <a:normAutofit/>
          </a:bodyPr>
          <a:lstStyle/>
          <a:p>
            <a:r>
              <a:rPr lang="it-IT" dirty="0"/>
              <a:t>Il sistema turistico richiede controllo e per far questo ci sono delle agenzie con il compito di controllare che le attività turistiche siano svolte in regole, cioè osservando le leggi, ed in tutta sicurezza sia dei lavoratori del turismo, sia dei visitatori.</a:t>
            </a:r>
            <a:br>
              <a:rPr lang="it-IT" dirty="0"/>
            </a:br>
            <a:r>
              <a:rPr lang="it-IT" dirty="0"/>
              <a:t>Di solito il </a:t>
            </a:r>
            <a:r>
              <a:rPr lang="it-IT" b="1" dirty="0"/>
              <a:t>controllo</a:t>
            </a:r>
            <a:r>
              <a:rPr lang="it-IT" dirty="0"/>
              <a:t> viene effettuato da organismi, da agenzie, da uffici pubblici, che si occupano di verificare che tutto vada bene.</a:t>
            </a:r>
          </a:p>
          <a:p>
            <a:r>
              <a:rPr lang="it-IT" dirty="0"/>
              <a:t> Poi vi sono i </a:t>
            </a:r>
            <a:r>
              <a:rPr lang="it-IT" b="1" dirty="0"/>
              <a:t>produttori di informazioni turistiche</a:t>
            </a:r>
            <a:r>
              <a:rPr lang="it-IT" dirty="0"/>
              <a:t>, anche in questo cosa possono essere uffici pubblici, ma negli ultimi anni, sempre di più, quando cerchiamo informazioni turistiche andiamo online, su internet, e sempre più informazioni vengono direttamente condivise, cioè messe a disposizione, dai turisti stessi che pubblicano fotografie e giudizi, valutazioni, sulla loro esperienza di viaggio. Prima di partire spesso noi consultiamo queste recensioni sui dei siti specializzati, ad esempio </a:t>
            </a:r>
            <a:r>
              <a:rPr lang="it-IT" dirty="0" err="1"/>
              <a:t>tripadvisor</a:t>
            </a:r>
            <a:r>
              <a:rPr lang="it-IT" dirty="0"/>
              <a:t>.</a:t>
            </a:r>
          </a:p>
          <a:p>
            <a:endParaRPr lang="it-IT" dirty="0"/>
          </a:p>
        </p:txBody>
      </p:sp>
    </p:spTree>
    <p:extLst>
      <p:ext uri="{BB962C8B-B14F-4D97-AF65-F5344CB8AC3E}">
        <p14:creationId xmlns:p14="http://schemas.microsoft.com/office/powerpoint/2010/main" val="200351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ircle(in)">
                                      <p:cBhvr>
                                        <p:cTn id="11"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olo 3">
            <a:extLst>
              <a:ext uri="{FF2B5EF4-FFF2-40B4-BE49-F238E27FC236}">
                <a16:creationId xmlns="" xmlns:a16="http://schemas.microsoft.com/office/drawing/2014/main" id="{AC17F125-8C99-4711-8235-4D539B7CBB96}"/>
              </a:ext>
            </a:extLst>
          </p:cNvPr>
          <p:cNvSpPr>
            <a:spLocks noGrp="1"/>
          </p:cNvSpPr>
          <p:nvPr>
            <p:ph type="title"/>
          </p:nvPr>
        </p:nvSpPr>
        <p:spPr>
          <a:xfrm>
            <a:off x="3213101" y="370673"/>
            <a:ext cx="8610600" cy="1293028"/>
          </a:xfrm>
        </p:spPr>
        <p:txBody>
          <a:bodyPr/>
          <a:lstStyle/>
          <a:p>
            <a:r>
              <a:rPr lang="it-IT" dirty="0"/>
              <a:t>Ecco cosa dice il nostro esperto nel video:</a:t>
            </a:r>
          </a:p>
        </p:txBody>
      </p:sp>
      <p:sp>
        <p:nvSpPr>
          <p:cNvPr id="5" name="Segnaposto contenuto 4">
            <a:extLst>
              <a:ext uri="{FF2B5EF4-FFF2-40B4-BE49-F238E27FC236}">
                <a16:creationId xmlns="" xmlns:a16="http://schemas.microsoft.com/office/drawing/2014/main" id="{9B7AC663-AA54-4B46-90E0-5DCE24A9827B}"/>
              </a:ext>
            </a:extLst>
          </p:cNvPr>
          <p:cNvSpPr>
            <a:spLocks noGrp="1"/>
          </p:cNvSpPr>
          <p:nvPr>
            <p:ph idx="1"/>
          </p:nvPr>
        </p:nvSpPr>
        <p:spPr>
          <a:xfrm>
            <a:off x="1054101" y="1943101"/>
            <a:ext cx="10515599" cy="4190999"/>
          </a:xfrm>
        </p:spPr>
        <p:txBody>
          <a:bodyPr>
            <a:normAutofit/>
          </a:bodyPr>
          <a:lstStyle/>
          <a:p>
            <a:r>
              <a:rPr lang="it-IT" dirty="0"/>
              <a:t>Nel turismo non lavorano soltanto i gestori di alberghi, ad esempio, o le guide turistiche, ma vi sono tante </a:t>
            </a:r>
            <a:r>
              <a:rPr lang="it-IT" b="1" dirty="0"/>
              <a:t>persone coinvolte</a:t>
            </a:r>
            <a:r>
              <a:rPr lang="it-IT" dirty="0"/>
              <a:t>. Quando noi dormiamo in una camera d’albergo, ad esempio, dormiamo su un letto ed usiamo delle lenzuola, quindi avremo bisogno di un produttore di mobili che costruisca gli arredi e li venda e avremo bisogno anche di fabbriche tessili cioè che producono le lenzuola. Questi oggetti, ad esempio le lenzuola, dovranno essere lavati e quindi nel turismo sono importanti anche altri fornitori di servizi, ad esempio le lavanderie o le ditte, le aziende di pulizia che poi si occupano di pulire le camere di albergo.</a:t>
            </a:r>
          </a:p>
          <a:p>
            <a:r>
              <a:rPr lang="it-IT" dirty="0"/>
              <a:t>Per questo l’economia turistica in un paese è molto importante perché coinvolge tante figure.</a:t>
            </a:r>
          </a:p>
          <a:p>
            <a:endParaRPr lang="it-IT" dirty="0"/>
          </a:p>
        </p:txBody>
      </p:sp>
    </p:spTree>
    <p:extLst>
      <p:ext uri="{BB962C8B-B14F-4D97-AF65-F5344CB8AC3E}">
        <p14:creationId xmlns:p14="http://schemas.microsoft.com/office/powerpoint/2010/main" val="369064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circle(in)">
                                      <p:cBhvr>
                                        <p:cTn id="11"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130986D5-109C-4733-B49B-E8DFE195FD29}"/>
              </a:ext>
            </a:extLst>
          </p:cNvPr>
          <p:cNvSpPr>
            <a:spLocks noGrp="1"/>
          </p:cNvSpPr>
          <p:nvPr>
            <p:ph type="title"/>
          </p:nvPr>
        </p:nvSpPr>
        <p:spPr>
          <a:xfrm>
            <a:off x="6094412" y="982132"/>
            <a:ext cx="4802185" cy="1303867"/>
          </a:xfrm>
        </p:spPr>
        <p:txBody>
          <a:bodyPr vert="horz" lIns="91440" tIns="45720" rIns="91440" bIns="45720" rtlCol="0" anchor="ctr">
            <a:normAutofit fontScale="90000"/>
          </a:bodyPr>
          <a:lstStyle/>
          <a:p>
            <a:pPr>
              <a:lnSpc>
                <a:spcPct val="90000"/>
              </a:lnSpc>
            </a:pPr>
            <a:r>
              <a:rPr lang="it-IT" sz="3700" dirty="0">
                <a:solidFill>
                  <a:srgbClr val="262626"/>
                </a:solidFill>
              </a:rPr>
              <a:t>Video: </a:t>
            </a:r>
            <a:r>
              <a:rPr lang="it-IT" sz="3700" b="1" dirty="0">
                <a:solidFill>
                  <a:srgbClr val="262626"/>
                </a:solidFill>
              </a:rPr>
              <a:t>Gli attori coinvolti nel sistema turistico</a:t>
            </a:r>
          </a:p>
        </p:txBody>
      </p:sp>
      <p:sp>
        <p:nvSpPr>
          <p:cNvPr id="7" name="Segnaposto testo 6">
            <a:extLst>
              <a:ext uri="{FF2B5EF4-FFF2-40B4-BE49-F238E27FC236}">
                <a16:creationId xmlns="" xmlns:a16="http://schemas.microsoft.com/office/drawing/2014/main" id="{04131A73-D7E1-4C74-8A91-288CAADAD5EF}"/>
              </a:ext>
            </a:extLst>
          </p:cNvPr>
          <p:cNvSpPr>
            <a:spLocks noGrp="1"/>
          </p:cNvSpPr>
          <p:nvPr>
            <p:ph type="body" idx="1"/>
          </p:nvPr>
        </p:nvSpPr>
        <p:spPr>
          <a:xfrm>
            <a:off x="6094412" y="2556932"/>
            <a:ext cx="4802184" cy="3318936"/>
          </a:xfrm>
        </p:spPr>
        <p:txBody>
          <a:bodyPr vert="horz" lIns="91440" tIns="45720" rIns="91440" bIns="45720" rtlCol="0" anchor="t">
            <a:normAutofit/>
          </a:bodyPr>
          <a:lstStyle/>
          <a:p>
            <a:pPr>
              <a:buFont typeface="Arial"/>
              <a:buChar char="•"/>
            </a:pPr>
            <a:r>
              <a:rPr lang="it-IT" sz="3200" dirty="0">
                <a:solidFill>
                  <a:srgbClr val="262626"/>
                </a:solidFill>
              </a:rPr>
              <a:t>Guardiamo il video </a:t>
            </a:r>
            <a:r>
              <a:rPr lang="it-IT" sz="3200" b="1" dirty="0">
                <a:solidFill>
                  <a:srgbClr val="262626"/>
                </a:solidFill>
              </a:rPr>
              <a:t>due volte</a:t>
            </a:r>
            <a:r>
              <a:rPr lang="it-IT" sz="3200" dirty="0">
                <a:solidFill>
                  <a:srgbClr val="262626"/>
                </a:solidFill>
              </a:rPr>
              <a:t>, poi rispondi </a:t>
            </a:r>
            <a:r>
              <a:rPr lang="it-IT" sz="3200" b="1" dirty="0">
                <a:solidFill>
                  <a:srgbClr val="262626"/>
                </a:solidFill>
              </a:rPr>
              <a:t>DA SOLO </a:t>
            </a:r>
            <a:r>
              <a:rPr lang="it-IT" sz="3200" dirty="0">
                <a:solidFill>
                  <a:srgbClr val="262626"/>
                </a:solidFill>
              </a:rPr>
              <a:t>alle domande</a:t>
            </a:r>
          </a:p>
        </p:txBody>
      </p:sp>
      <p:pic>
        <p:nvPicPr>
          <p:cNvPr id="11" name="Graphic 10" descr="Video camera">
            <a:extLst>
              <a:ext uri="{FF2B5EF4-FFF2-40B4-BE49-F238E27FC236}">
                <a16:creationId xmlns="" xmlns:a16="http://schemas.microsoft.com/office/drawing/2014/main" id="{D912B9D1-0641-4788-8B51-5830670CDFB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421693" y="1410208"/>
            <a:ext cx="3858780" cy="3858780"/>
          </a:xfrm>
          <a:prstGeom prst="rect">
            <a:avLst/>
          </a:prstGeom>
        </p:spPr>
      </p:pic>
    </p:spTree>
    <p:extLst>
      <p:ext uri="{BB962C8B-B14F-4D97-AF65-F5344CB8AC3E}">
        <p14:creationId xmlns:p14="http://schemas.microsoft.com/office/powerpoint/2010/main" val="98099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theme1.xml><?xml version="1.0" encoding="utf-8"?>
<a:theme xmlns:a="http://schemas.openxmlformats.org/drawingml/2006/main" name="Scia di vapore">
  <a:themeElements>
    <a:clrScheme name="Scia di vapore">
      <a:dk1>
        <a:sysClr val="windowText" lastClr="000000"/>
      </a:dk1>
      <a:lt1>
        <a:sysClr val="window" lastClr="FFFFFF"/>
      </a:lt1>
      <a:dk2>
        <a:srgbClr val="454545"/>
      </a:dk2>
      <a:lt2>
        <a:srgbClr val="DADADA"/>
      </a:lt2>
      <a:accent1>
        <a:srgbClr val="E5224E"/>
      </a:accent1>
      <a:accent2>
        <a:srgbClr val="9D074E"/>
      </a:accent2>
      <a:accent3>
        <a:srgbClr val="7F2294"/>
      </a:accent3>
      <a:accent4>
        <a:srgbClr val="8D65EA"/>
      </a:accent4>
      <a:accent5>
        <a:srgbClr val="588FE2"/>
      </a:accent5>
      <a:accent6>
        <a:srgbClr val="127CA4"/>
      </a:accent6>
      <a:hlink>
        <a:srgbClr val="FB4AB6"/>
      </a:hlink>
      <a:folHlink>
        <a:srgbClr val="F98FE9"/>
      </a:folHlink>
    </a:clrScheme>
    <a:fontScheme name="Scia di vapore">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ia di vapore">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Vapor Trail" id="{4FDF2955-7D9C-493C-B9F9-C205151B46CD}" vid="{6DB8EB18-3657-4051-A897-2ED38832359E}"/>
    </a:ext>
  </a:extLst>
</a:theme>
</file>

<file path=docProps/app.xml><?xml version="1.0" encoding="utf-8"?>
<Properties xmlns="http://schemas.openxmlformats.org/officeDocument/2006/extended-properties" xmlns:vt="http://schemas.openxmlformats.org/officeDocument/2006/docPropsVTypes">
  <Template>Scia di vapore</Template>
  <TotalTime>842</TotalTime>
  <Words>918</Words>
  <Application>Microsoft Office PowerPoint</Application>
  <PresentationFormat>Personalizzato</PresentationFormat>
  <Paragraphs>111</Paragraphs>
  <Slides>21</Slides>
  <Notes>0</Notes>
  <HiddenSlides>0</HiddenSlides>
  <MMClips>2</MMClips>
  <ScaleCrop>false</ScaleCrop>
  <HeadingPairs>
    <vt:vector size="4" baseType="variant">
      <vt:variant>
        <vt:lpstr>Tema</vt:lpstr>
      </vt:variant>
      <vt:variant>
        <vt:i4>1</vt:i4>
      </vt:variant>
      <vt:variant>
        <vt:lpstr>Titoli diapositive</vt:lpstr>
      </vt:variant>
      <vt:variant>
        <vt:i4>21</vt:i4>
      </vt:variant>
    </vt:vector>
  </HeadingPairs>
  <TitlesOfParts>
    <vt:vector size="22" baseType="lpstr">
      <vt:lpstr>Scia di vapore</vt:lpstr>
      <vt:lpstr>Presentazione standard di PowerPoint</vt:lpstr>
      <vt:lpstr>Presentazione standard di PowerPoint</vt:lpstr>
      <vt:lpstr>Presentazione standard di PowerPoint</vt:lpstr>
      <vt:lpstr>Video: Gli attori coinvolti nel sistema turistico</vt:lpstr>
      <vt:lpstr>Presentazione standard di PowerPoint</vt:lpstr>
      <vt:lpstr>In generale, di cosa parla questo video? </vt:lpstr>
      <vt:lpstr>Ecco cosa dice il nostro esperto nel video:</vt:lpstr>
      <vt:lpstr>Ecco cosa dice il nostro esperto nel video:</vt:lpstr>
      <vt:lpstr>Video: Gli attori coinvolti nel sistema turistico</vt:lpstr>
      <vt:lpstr>Presentazione standard di PowerPoint</vt:lpstr>
      <vt:lpstr>Video: Gli attori coinvolti nel sistema turistico rispondi da solo a queste domande, poi vediamo insieme le risposte </vt:lpstr>
      <vt:lpstr>Rispondiamo ora insieme a queste domande...</vt:lpstr>
      <vt:lpstr>Rispondiamo ora insieme a queste domande...</vt:lpstr>
      <vt:lpstr>il sistema turistico, la camera,   il controllo, lo specchio, il gestore,  la compagnia</vt:lpstr>
      <vt:lpstr>Gli articoli determinativi si dividono fra  maschile e femminile, singolare e plurale. Quali sono gli articoli determinativi? </vt:lpstr>
      <vt:lpstr>Mettiamo l’articolo determinativo corretto</vt:lpstr>
      <vt:lpstr>Mettiamo l’articolo determinativo corretto</vt:lpstr>
      <vt:lpstr>Metti l’articolo determinativo corretto e cambia al plurale</vt:lpstr>
      <vt:lpstr>Cambia dal singolare al plurale i nomi e gli articoli</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Laboratorio di Italiano e Falegnameria</dc:title>
  <dc:creator>Giulia Campisi</dc:creator>
  <cp:lastModifiedBy>rospe </cp:lastModifiedBy>
  <cp:revision>21</cp:revision>
  <dcterms:created xsi:type="dcterms:W3CDTF">2020-11-26T18:39:31Z</dcterms:created>
  <dcterms:modified xsi:type="dcterms:W3CDTF">2021-09-12T10:52:02Z</dcterms:modified>
</cp:coreProperties>
</file>